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1"/>
  </p:handoutMasterIdLst>
  <p:sldIdLst>
    <p:sldId id="322" r:id="rId3"/>
    <p:sldId id="259" r:id="rId5"/>
    <p:sldId id="297" r:id="rId6"/>
    <p:sldId id="330" r:id="rId7"/>
    <p:sldId id="331" r:id="rId8"/>
    <p:sldId id="321" r:id="rId9"/>
    <p:sldId id="296" r:id="rId10"/>
    <p:sldId id="336" r:id="rId11"/>
    <p:sldId id="337" r:id="rId12"/>
    <p:sldId id="338" r:id="rId13"/>
    <p:sldId id="342" r:id="rId14"/>
    <p:sldId id="340" r:id="rId15"/>
    <p:sldId id="341" r:id="rId16"/>
    <p:sldId id="339" r:id="rId17"/>
    <p:sldId id="343" r:id="rId18"/>
    <p:sldId id="332" r:id="rId19"/>
    <p:sldId id="329" r:id="rId20"/>
  </p:sldIdLst>
  <p:sldSz cx="12190095" cy="6859270"/>
  <p:notesSz cx="6858000" cy="9144000"/>
  <p:embeddedFontLst>
    <p:embeddedFont>
      <p:font typeface="Malgun Gothic" panose="020B0503020000020004" pitchFamily="50" charset="-127"/>
      <p:regular r:id="rId25"/>
    </p:embeddedFont>
    <p:embeddedFont>
      <p:font typeface="MS UI Gothic" panose="020B0600070205080204" charset="-128"/>
      <p:regular r:id="rId26"/>
    </p:embeddedFont>
    <p:embeddedFont>
      <p:font typeface="Calibri" panose="020F0502020204030204" charset="0"/>
      <p:regular r:id="rId27"/>
      <p:bold r:id="rId28"/>
      <p:italic r:id="rId29"/>
      <p:boldItalic r:id="rId30"/>
    </p:embeddedFont>
    <p:embeddedFont>
      <p:font typeface="Calibri Light" panose="020F0302020204030204" charset="0"/>
      <p:regular r:id="rId31"/>
      <p:italic r:id="rId32"/>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2727AD"/>
    <a:srgbClr val="333F82"/>
    <a:srgbClr val="252A85"/>
    <a:srgbClr val="1A76D4"/>
    <a:srgbClr val="7EB1DE"/>
    <a:srgbClr val="0C0F14"/>
    <a:srgbClr val="C7CF21"/>
    <a:srgbClr val="81B02C"/>
    <a:srgbClr val="455E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43" autoAdjust="0"/>
    <p:restoredTop sz="95369" autoAdjust="0"/>
  </p:normalViewPr>
  <p:slideViewPr>
    <p:cSldViewPr>
      <p:cViewPr varScale="1">
        <p:scale>
          <a:sx n="105" d="100"/>
          <a:sy n="105" d="100"/>
        </p:scale>
        <p:origin x="1116" y="108"/>
      </p:cViewPr>
      <p:guideLst>
        <p:guide orient="horz" pos="2160"/>
        <p:guide pos="2844"/>
        <p:guide pos="382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5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771359-8BFD-465E-9E44-04347C861335}" type="doc">
      <dgm:prSet loTypeId="urn:microsoft.com/office/officeart/2005/8/layout/lProcess1" loCatId="process" qsTypeId="urn:microsoft.com/office/officeart/2005/8/quickstyle/simple1" qsCatId="simple" csTypeId="urn:microsoft.com/office/officeart/2005/8/colors/accent1_2" csCatId="accent1" phldr="0"/>
      <dgm:spPr/>
      <dgm:t>
        <a:bodyPr/>
        <a:p>
          <a:endParaRPr lang="en-US"/>
        </a:p>
      </dgm:t>
    </dgm:pt>
    <dgm:pt modelId="{EEB650F9-EA31-44E5-8031-A3228DAB3560}">
      <dgm:prSet phldrT="[Text]" phldr="0" custT="0"/>
      <dgm:spPr/>
      <dgm:t>
        <a:bodyPr vert="horz" wrap="square"/>
        <a:p>
          <a:pPr>
            <a:lnSpc>
              <a:spcPct val="100000"/>
            </a:lnSpc>
            <a:spcBef>
              <a:spcPct val="0"/>
            </a:spcBef>
            <a:spcAft>
              <a:spcPct val="35000"/>
            </a:spcAft>
          </a:pPr>
          <a:r>
            <a:rPr lang="en-IN" altLang="en-US"/>
            <a:t>Prediction process </a:t>
          </a:r>
          <a:r>
            <a:rPr lang="en-IN" altLang="en-US"/>
            <a:t/>
          </a:r>
          <a:endParaRPr lang="en-IN" altLang="en-US"/>
        </a:p>
      </dgm:t>
    </dgm:pt>
    <dgm:pt modelId="{99DAD19C-EC6F-44EC-9046-BAE15C4FA03C}" cxnId="{8A3760D8-5254-4E85-B1DB-9E7B9DEAC99D}" type="parTrans">
      <dgm:prSet/>
      <dgm:spPr/>
      <dgm:t>
        <a:bodyPr/>
        <a:p>
          <a:endParaRPr lang="en-US"/>
        </a:p>
      </dgm:t>
    </dgm:pt>
    <dgm:pt modelId="{4037C8F8-F7E5-49CB-AB0E-99573CA98D06}" cxnId="{8A3760D8-5254-4E85-B1DB-9E7B9DEAC99D}" type="sibTrans">
      <dgm:prSet/>
      <dgm:spPr/>
      <dgm:t>
        <a:bodyPr/>
        <a:p>
          <a:endParaRPr lang="en-US"/>
        </a:p>
      </dgm:t>
    </dgm:pt>
    <dgm:pt modelId="{9E9F191A-F968-4CCB-8A75-F7C7328F35FA}">
      <dgm:prSet phldrT="[Text]" phldr="0" custT="0"/>
      <dgm:spPr/>
      <dgm:t>
        <a:bodyPr vert="horz" wrap="square"/>
        <a:p>
          <a:pPr>
            <a:lnSpc>
              <a:spcPct val="100000"/>
            </a:lnSpc>
            <a:spcBef>
              <a:spcPct val="0"/>
            </a:spcBef>
            <a:spcAft>
              <a:spcPct val="35000"/>
            </a:spcAft>
          </a:pPr>
          <a:r>
            <a:rPr lang="en-IN" altLang="en-US">
              <a:sym typeface="+mn-ea"/>
            </a:rPr>
            <a:t>Data gathering</a:t>
          </a:r>
          <a:r>
            <a:rPr lang="en-IN" altLang="en-US"/>
            <a:t/>
          </a:r>
          <a:endParaRPr lang="en-IN" altLang="en-US"/>
        </a:p>
      </dgm:t>
    </dgm:pt>
    <dgm:pt modelId="{E2A96FDE-AD91-4C0F-9BE2-E2BA855FBDEC}" cxnId="{B94161E6-9A17-44FA-B8BA-FA69B528EBF7}" type="parTrans">
      <dgm:prSet/>
      <dgm:spPr/>
      <dgm:t>
        <a:bodyPr/>
        <a:p>
          <a:endParaRPr lang="en-US"/>
        </a:p>
      </dgm:t>
    </dgm:pt>
    <dgm:pt modelId="{D955AC04-5176-4A12-B6D5-9BA8B6F3648B}" cxnId="{B94161E6-9A17-44FA-B8BA-FA69B528EBF7}" type="sibTrans">
      <dgm:prSet/>
      <dgm:spPr/>
      <dgm:t>
        <a:bodyPr/>
        <a:p>
          <a:endParaRPr lang="en-US"/>
        </a:p>
      </dgm:t>
    </dgm:pt>
    <dgm:pt modelId="{74E7049D-3B61-45D3-ACDC-EF176417E62A}">
      <dgm:prSet phldrT="[Text]" phldr="0" custT="0"/>
      <dgm:spPr/>
      <dgm:t>
        <a:bodyPr vert="horz" wrap="square"/>
        <a:p>
          <a:pPr>
            <a:lnSpc>
              <a:spcPct val="100000"/>
            </a:lnSpc>
            <a:spcBef>
              <a:spcPct val="0"/>
            </a:spcBef>
            <a:spcAft>
              <a:spcPct val="35000"/>
            </a:spcAft>
          </a:pPr>
          <a:r>
            <a:rPr lang="en-IN" altLang="en-US">
              <a:sym typeface="+mn-ea"/>
            </a:rPr>
            <a:t>Classification / Clustering</a:t>
          </a:r>
          <a:r>
            <a:rPr lang="en-IN" altLang="en-US"/>
            <a:t/>
          </a:r>
          <a:endParaRPr lang="en-IN" altLang="en-US"/>
        </a:p>
      </dgm:t>
    </dgm:pt>
    <dgm:pt modelId="{3E93F073-BD60-4A34-B28C-C954313937A0}" cxnId="{397355BD-38C9-4C4F-B8B3-2FE53433C534}" type="parTrans">
      <dgm:prSet/>
      <dgm:spPr/>
      <dgm:t>
        <a:bodyPr/>
        <a:p>
          <a:endParaRPr lang="en-US"/>
        </a:p>
      </dgm:t>
    </dgm:pt>
    <dgm:pt modelId="{8953DE3B-6E67-4289-847D-74CB64FCF20E}" cxnId="{397355BD-38C9-4C4F-B8B3-2FE53433C534}" type="sibTrans">
      <dgm:prSet/>
      <dgm:spPr/>
      <dgm:t>
        <a:bodyPr/>
        <a:p>
          <a:endParaRPr lang="en-US"/>
        </a:p>
      </dgm:t>
    </dgm:pt>
    <dgm:pt modelId="{5F6A6485-E87D-4CEA-B83C-509E69A6EA7A}">
      <dgm:prSet phldr="0" custT="0"/>
      <dgm:spPr/>
      <dgm:t>
        <a:bodyPr vert="horz" wrap="square"/>
        <a:p>
          <a:pPr>
            <a:lnSpc>
              <a:spcPct val="100000"/>
            </a:lnSpc>
            <a:spcBef>
              <a:spcPct val="0"/>
            </a:spcBef>
            <a:spcAft>
              <a:spcPct val="35000"/>
            </a:spcAft>
          </a:pPr>
          <a:r>
            <a:rPr>
              <a:sym typeface="+mn-ea"/>
            </a:rPr>
            <a:t>P</a:t>
          </a:r>
          <a:r>
            <a:rPr lang="en-IN" altLang="en-US">
              <a:sym typeface="+mn-ea"/>
            </a:rPr>
            <a:t>rediction / Forcast</a:t>
          </a:r>
          <a:r>
            <a:rPr lang="en-IN" altLang="en-US"/>
            <a:t/>
          </a:r>
          <a:endParaRPr lang="en-IN" altLang="en-US"/>
        </a:p>
      </dgm:t>
    </dgm:pt>
    <dgm:pt modelId="{3BCCF185-69C1-44F4-B32B-A7B6198C23E5}" cxnId="{E1ED8E0C-6608-4D01-B830-6C556339E3FA}" type="parTrans">
      <dgm:prSet/>
      <dgm:spPr/>
    </dgm:pt>
    <dgm:pt modelId="{841878CE-99EC-40FB-BA50-E442781C32CD}" cxnId="{E1ED8E0C-6608-4D01-B830-6C556339E3FA}" type="sibTrans">
      <dgm:prSet/>
      <dgm:spPr/>
    </dgm:pt>
    <dgm:pt modelId="{DA079357-CE50-4940-9D39-5206B4B6747E}" type="pres">
      <dgm:prSet presAssocID="{D9771359-8BFD-465E-9E44-04347C861335}" presName="Name0" presStyleCnt="0">
        <dgm:presLayoutVars>
          <dgm:dir/>
          <dgm:animLvl val="lvl"/>
          <dgm:resizeHandles val="exact"/>
        </dgm:presLayoutVars>
      </dgm:prSet>
      <dgm:spPr/>
    </dgm:pt>
    <dgm:pt modelId="{80D1FAF9-48F4-4ADF-A92F-3152A1EC6098}" type="pres">
      <dgm:prSet presAssocID="{EEB650F9-EA31-44E5-8031-A3228DAB3560}" presName="vertFlow" presStyleCnt="0"/>
      <dgm:spPr/>
    </dgm:pt>
    <dgm:pt modelId="{717966B2-56E0-4340-8D0B-AC34E8D01B90}" type="pres">
      <dgm:prSet presAssocID="{EEB650F9-EA31-44E5-8031-A3228DAB3560}" presName="header" presStyleLbl="node1" presStyleIdx="0" presStyleCnt="1"/>
      <dgm:spPr/>
    </dgm:pt>
    <dgm:pt modelId="{546A5835-6576-41D6-BAE9-6D31C06014FF}" type="pres">
      <dgm:prSet presAssocID="{E2A96FDE-AD91-4C0F-9BE2-E2BA855FBDEC}" presName="parTrans" presStyleLbl="sibTrans2D1" presStyleIdx="0" presStyleCnt="3"/>
      <dgm:spPr/>
    </dgm:pt>
    <dgm:pt modelId="{A515B6A9-0F0E-4A03-AF74-4E28BC797F55}" type="pres">
      <dgm:prSet presAssocID="{9E9F191A-F968-4CCB-8A75-F7C7328F35FA}" presName="child" presStyleLbl="alignAccFollowNode1" presStyleIdx="0" presStyleCnt="3">
        <dgm:presLayoutVars>
          <dgm:chMax val="0"/>
          <dgm:bulletEnabled val="1"/>
        </dgm:presLayoutVars>
      </dgm:prSet>
      <dgm:spPr/>
    </dgm:pt>
    <dgm:pt modelId="{5CA6E640-AD0C-4D86-AD56-CD0296B4CD73}" type="pres">
      <dgm:prSet presAssocID="{D955AC04-5176-4A12-B6D5-9BA8B6F3648B}" presName="sibTrans" presStyleLbl="sibTrans2D1" presStyleIdx="1" presStyleCnt="3"/>
      <dgm:spPr/>
    </dgm:pt>
    <dgm:pt modelId="{090AF1B6-C33E-433B-AD79-DE435B62D85C}" type="pres">
      <dgm:prSet presAssocID="{74E7049D-3B61-45D3-ACDC-EF176417E62A}" presName="child" presStyleLbl="alignAccFollowNode1" presStyleIdx="1" presStyleCnt="3">
        <dgm:presLayoutVars>
          <dgm:chMax val="0"/>
          <dgm:bulletEnabled val="1"/>
        </dgm:presLayoutVars>
      </dgm:prSet>
      <dgm:spPr/>
    </dgm:pt>
    <dgm:pt modelId="{CBBB2A73-D5B5-45D0-9971-D12CDE9AB11C}" type="pres">
      <dgm:prSet presAssocID="{8953DE3B-6E67-4289-847D-74CB64FCF20E}" presName="sibTrans" presStyleLbl="sibTrans2D1" presStyleIdx="2" presStyleCnt="3"/>
      <dgm:spPr/>
    </dgm:pt>
    <dgm:pt modelId="{4E430678-3F58-43BE-9E25-19B8B51FE06A}" type="pres">
      <dgm:prSet presAssocID="{5F6A6485-E87D-4CEA-B83C-509E69A6EA7A}" presName="child" presStyleLbl="alignAccFollowNode1" presStyleIdx="2" presStyleCnt="3">
        <dgm:presLayoutVars>
          <dgm:chMax val="0"/>
          <dgm:bulletEnabled val="1"/>
        </dgm:presLayoutVars>
      </dgm:prSet>
      <dgm:spPr/>
    </dgm:pt>
  </dgm:ptLst>
  <dgm:cxnLst>
    <dgm:cxn modelId="{8A3760D8-5254-4E85-B1DB-9E7B9DEAC99D}" srcId="{D9771359-8BFD-465E-9E44-04347C861335}" destId="{EEB650F9-EA31-44E5-8031-A3228DAB3560}" srcOrd="0" destOrd="0" parTransId="{99DAD19C-EC6F-44EC-9046-BAE15C4FA03C}" sibTransId="{4037C8F8-F7E5-49CB-AB0E-99573CA98D06}"/>
    <dgm:cxn modelId="{B94161E6-9A17-44FA-B8BA-FA69B528EBF7}" srcId="{EEB650F9-EA31-44E5-8031-A3228DAB3560}" destId="{9E9F191A-F968-4CCB-8A75-F7C7328F35FA}" srcOrd="0" destOrd="0" parTransId="{E2A96FDE-AD91-4C0F-9BE2-E2BA855FBDEC}" sibTransId="{D955AC04-5176-4A12-B6D5-9BA8B6F3648B}"/>
    <dgm:cxn modelId="{397355BD-38C9-4C4F-B8B3-2FE53433C534}" srcId="{EEB650F9-EA31-44E5-8031-A3228DAB3560}" destId="{74E7049D-3B61-45D3-ACDC-EF176417E62A}" srcOrd="1" destOrd="0" parTransId="{3E93F073-BD60-4A34-B28C-C954313937A0}" sibTransId="{8953DE3B-6E67-4289-847D-74CB64FCF20E}"/>
    <dgm:cxn modelId="{E1ED8E0C-6608-4D01-B830-6C556339E3FA}" srcId="{EEB650F9-EA31-44E5-8031-A3228DAB3560}" destId="{5F6A6485-E87D-4CEA-B83C-509E69A6EA7A}" srcOrd="2" destOrd="0" parTransId="{3BCCF185-69C1-44F4-B32B-A7B6198C23E5}" sibTransId="{841878CE-99EC-40FB-BA50-E442781C32CD}"/>
    <dgm:cxn modelId="{E861B160-1FC2-4990-A978-784AEC6A8DFD}" type="presOf" srcId="{D9771359-8BFD-465E-9E44-04347C861335}" destId="{DA079357-CE50-4940-9D39-5206B4B6747E}" srcOrd="0" destOrd="0" presId="urn:microsoft.com/office/officeart/2005/8/layout/lProcess1"/>
    <dgm:cxn modelId="{C31E4F2E-A532-4893-81DC-635E64921C7E}" type="presParOf" srcId="{DA079357-CE50-4940-9D39-5206B4B6747E}" destId="{80D1FAF9-48F4-4ADF-A92F-3152A1EC6098}" srcOrd="0" destOrd="0" presId="urn:microsoft.com/office/officeart/2005/8/layout/lProcess1"/>
    <dgm:cxn modelId="{E01DA491-826F-4E03-BD29-0CE95F78A1E0}" type="presParOf" srcId="{80D1FAF9-48F4-4ADF-A92F-3152A1EC6098}" destId="{717966B2-56E0-4340-8D0B-AC34E8D01B90}" srcOrd="0" destOrd="0" presId="urn:microsoft.com/office/officeart/2005/8/layout/lProcess1"/>
    <dgm:cxn modelId="{A586BA79-820B-43CE-B86C-F3F4870047DF}" type="presOf" srcId="{EEB650F9-EA31-44E5-8031-A3228DAB3560}" destId="{717966B2-56E0-4340-8D0B-AC34E8D01B90}" srcOrd="0" destOrd="0" presId="urn:microsoft.com/office/officeart/2005/8/layout/lProcess1"/>
    <dgm:cxn modelId="{1CB6858F-ED69-42CE-AD93-3BF78F4B1DB2}" type="presParOf" srcId="{80D1FAF9-48F4-4ADF-A92F-3152A1EC6098}" destId="{546A5835-6576-41D6-BAE9-6D31C06014FF}" srcOrd="1" destOrd="0" presId="urn:microsoft.com/office/officeart/2005/8/layout/lProcess1"/>
    <dgm:cxn modelId="{A9E752F3-2350-4BA1-B95B-81BC5E170044}" type="presOf" srcId="{E2A96FDE-AD91-4C0F-9BE2-E2BA855FBDEC}" destId="{546A5835-6576-41D6-BAE9-6D31C06014FF}" srcOrd="0" destOrd="0" presId="urn:microsoft.com/office/officeart/2005/8/layout/lProcess1"/>
    <dgm:cxn modelId="{7D6C99E3-C173-4583-8D71-DD2E58F7AED7}" type="presParOf" srcId="{80D1FAF9-48F4-4ADF-A92F-3152A1EC6098}" destId="{A515B6A9-0F0E-4A03-AF74-4E28BC797F55}" srcOrd="2" destOrd="0" presId="urn:microsoft.com/office/officeart/2005/8/layout/lProcess1"/>
    <dgm:cxn modelId="{9070BF56-772F-49A9-B25F-E4AD28401277}" type="presOf" srcId="{9E9F191A-F968-4CCB-8A75-F7C7328F35FA}" destId="{A515B6A9-0F0E-4A03-AF74-4E28BC797F55}" srcOrd="0" destOrd="0" presId="urn:microsoft.com/office/officeart/2005/8/layout/lProcess1"/>
    <dgm:cxn modelId="{E13E5922-6255-492C-B458-55D6B04A1CC8}" type="presParOf" srcId="{80D1FAF9-48F4-4ADF-A92F-3152A1EC6098}" destId="{5CA6E640-AD0C-4D86-AD56-CD0296B4CD73}" srcOrd="3" destOrd="0" presId="urn:microsoft.com/office/officeart/2005/8/layout/lProcess1"/>
    <dgm:cxn modelId="{BD6B674E-2605-4274-870F-0D92904757EF}" type="presOf" srcId="{D955AC04-5176-4A12-B6D5-9BA8B6F3648B}" destId="{5CA6E640-AD0C-4D86-AD56-CD0296B4CD73}" srcOrd="0" destOrd="0" presId="urn:microsoft.com/office/officeart/2005/8/layout/lProcess1"/>
    <dgm:cxn modelId="{BF0ABE4D-5E2C-4F17-B6E5-CFB97EBA5AF1}" type="presParOf" srcId="{80D1FAF9-48F4-4ADF-A92F-3152A1EC6098}" destId="{090AF1B6-C33E-433B-AD79-DE435B62D85C}" srcOrd="4" destOrd="0" presId="urn:microsoft.com/office/officeart/2005/8/layout/lProcess1"/>
    <dgm:cxn modelId="{EC73255E-626F-47EF-A17B-F42E62A379BC}" type="presOf" srcId="{74E7049D-3B61-45D3-ACDC-EF176417E62A}" destId="{090AF1B6-C33E-433B-AD79-DE435B62D85C}" srcOrd="0" destOrd="0" presId="urn:microsoft.com/office/officeart/2005/8/layout/lProcess1"/>
    <dgm:cxn modelId="{0EBC3F3B-AB74-4112-87A6-5D37BDE34E4A}" type="presParOf" srcId="{80D1FAF9-48F4-4ADF-A92F-3152A1EC6098}" destId="{CBBB2A73-D5B5-45D0-9971-D12CDE9AB11C}" srcOrd="5" destOrd="0" presId="urn:microsoft.com/office/officeart/2005/8/layout/lProcess1"/>
    <dgm:cxn modelId="{33573BA4-DA3A-4483-BDDD-C41D5BD891BA}" type="presOf" srcId="{8953DE3B-6E67-4289-847D-74CB64FCF20E}" destId="{CBBB2A73-D5B5-45D0-9971-D12CDE9AB11C}" srcOrd="0" destOrd="0" presId="urn:microsoft.com/office/officeart/2005/8/layout/lProcess1"/>
    <dgm:cxn modelId="{0F35B45D-16A8-4E46-BAFC-F928A2BE3868}" type="presParOf" srcId="{80D1FAF9-48F4-4ADF-A92F-3152A1EC6098}" destId="{4E430678-3F58-43BE-9E25-19B8B51FE06A}" srcOrd="6" destOrd="0" presId="urn:microsoft.com/office/officeart/2005/8/layout/lProcess1"/>
    <dgm:cxn modelId="{F92DCA20-1BC8-4CC5-8A03-743A6D815D3F}" type="presOf" srcId="{5F6A6485-E87D-4CEA-B83C-509E69A6EA7A}" destId="{4E430678-3F58-43BE-9E25-19B8B51FE06A}" srcOrd="0" destOrd="0" presId="urn:microsoft.com/office/officeart/2005/8/layout/l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241550" cy="4040505"/>
        <a:chOff x="0" y="0"/>
        <a:chExt cx="2241550" cy="4040505"/>
      </a:xfrm>
    </dsp:grpSpPr>
    <dsp:sp modelId="{717966B2-56E0-4340-8D0B-AC34E8D01B90}">
      <dsp:nvSpPr>
        <dsp:cNvPr id="3" name="Rounded Rectangle 2"/>
        <dsp:cNvSpPr/>
      </dsp:nvSpPr>
      <dsp:spPr bwMode="white">
        <a:xfrm>
          <a:off x="0" y="605274"/>
          <a:ext cx="2241550" cy="56038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altLang="en-US"/>
            <a:t>Prediction process </a:t>
          </a:r>
          <a:endParaRPr lang="en-IN" altLang="en-US"/>
        </a:p>
      </dsp:txBody>
      <dsp:txXfrm>
        <a:off x="0" y="605274"/>
        <a:ext cx="2241550" cy="560388"/>
      </dsp:txXfrm>
    </dsp:sp>
    <dsp:sp modelId="{546A5835-6576-41D6-BAE9-6D31C06014FF}">
      <dsp:nvSpPr>
        <dsp:cNvPr id="4" name="Right Arrow 3"/>
        <dsp:cNvSpPr/>
      </dsp:nvSpPr>
      <dsp:spPr bwMode="white">
        <a:xfrm rot="5399999">
          <a:off x="1071741" y="1214695"/>
          <a:ext cx="98068" cy="98068"/>
        </a:xfrm>
        <a:prstGeom prst="rightArrow">
          <a:avLst>
            <a:gd name="adj1" fmla="val 667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1071741" y="1214695"/>
        <a:ext cx="98068" cy="98068"/>
      </dsp:txXfrm>
    </dsp:sp>
    <dsp:sp modelId="{A515B6A9-0F0E-4A03-AF74-4E28BC797F55}">
      <dsp:nvSpPr>
        <dsp:cNvPr id="5" name="Rounded Rectangle 4"/>
        <dsp:cNvSpPr/>
      </dsp:nvSpPr>
      <dsp:spPr bwMode="white">
        <a:xfrm>
          <a:off x="0" y="1361797"/>
          <a:ext cx="2241550" cy="560388"/>
        </a:xfrm>
        <a:prstGeom prst="roundRect">
          <a:avLst>
            <a:gd name="adj" fmla="val 1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IN" altLang="en-US">
              <a:solidFill>
                <a:schemeClr val="dk1"/>
              </a:solidFill>
              <a:sym typeface="+mn-ea"/>
            </a:rPr>
            <a:t>Data gathering</a:t>
          </a:r>
          <a:endParaRPr lang="en-IN" altLang="en-US">
            <a:solidFill>
              <a:schemeClr val="dk1"/>
            </a:solidFill>
          </a:endParaRPr>
        </a:p>
      </dsp:txBody>
      <dsp:txXfrm>
        <a:off x="0" y="1361797"/>
        <a:ext cx="2241550" cy="560388"/>
      </dsp:txXfrm>
    </dsp:sp>
    <dsp:sp modelId="{5CA6E640-AD0C-4D86-AD56-CD0296B4CD73}">
      <dsp:nvSpPr>
        <dsp:cNvPr id="6" name="Right Arrow 5"/>
        <dsp:cNvSpPr/>
      </dsp:nvSpPr>
      <dsp:spPr bwMode="white">
        <a:xfrm rot="5399999">
          <a:off x="1071741" y="1971219"/>
          <a:ext cx="98068" cy="98068"/>
        </a:xfrm>
        <a:prstGeom prst="rightArrow">
          <a:avLst>
            <a:gd name="adj1" fmla="val 667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1071741" y="1971219"/>
        <a:ext cx="98068" cy="98068"/>
      </dsp:txXfrm>
    </dsp:sp>
    <dsp:sp modelId="{090AF1B6-C33E-433B-AD79-DE435B62D85C}">
      <dsp:nvSpPr>
        <dsp:cNvPr id="7" name="Rounded Rectangle 6"/>
        <dsp:cNvSpPr/>
      </dsp:nvSpPr>
      <dsp:spPr bwMode="white">
        <a:xfrm>
          <a:off x="0" y="2118320"/>
          <a:ext cx="2241550" cy="560388"/>
        </a:xfrm>
        <a:prstGeom prst="roundRect">
          <a:avLst>
            <a:gd name="adj" fmla="val 1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IN" altLang="en-US">
              <a:solidFill>
                <a:schemeClr val="dk1"/>
              </a:solidFill>
              <a:sym typeface="+mn-ea"/>
            </a:rPr>
            <a:t>Classification / Clustering/ time series Forcasting</a:t>
          </a:r>
          <a:endParaRPr lang="en-IN" altLang="en-US">
            <a:solidFill>
              <a:schemeClr val="dk1"/>
            </a:solidFill>
          </a:endParaRPr>
        </a:p>
      </dsp:txBody>
      <dsp:txXfrm>
        <a:off x="0" y="2118320"/>
        <a:ext cx="2241550" cy="560388"/>
      </dsp:txXfrm>
    </dsp:sp>
    <dsp:sp modelId="{CBBB2A73-D5B5-45D0-9971-D12CDE9AB11C}">
      <dsp:nvSpPr>
        <dsp:cNvPr id="16" name="Right Arrow 15"/>
        <dsp:cNvSpPr/>
      </dsp:nvSpPr>
      <dsp:spPr bwMode="white">
        <a:xfrm rot="5399999">
          <a:off x="1071741" y="2727742"/>
          <a:ext cx="98068" cy="98068"/>
        </a:xfrm>
        <a:prstGeom prst="rightArrow">
          <a:avLst>
            <a:gd name="adj1" fmla="val 667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1071741" y="2727742"/>
        <a:ext cx="98068" cy="98068"/>
      </dsp:txXfrm>
    </dsp:sp>
    <dsp:sp modelId="{4E430678-3F58-43BE-9E25-19B8B51FE06A}">
      <dsp:nvSpPr>
        <dsp:cNvPr id="17" name="Rounded Rectangle 16"/>
        <dsp:cNvSpPr/>
      </dsp:nvSpPr>
      <dsp:spPr bwMode="white">
        <a:xfrm>
          <a:off x="0" y="2874843"/>
          <a:ext cx="2241550" cy="560388"/>
        </a:xfrm>
        <a:prstGeom prst="roundRect">
          <a:avLst>
            <a:gd name="adj" fmla="val 1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a:solidFill>
                <a:schemeClr val="dk1"/>
              </a:solidFill>
              <a:sym typeface="+mn-ea"/>
            </a:rPr>
            <a:t>P</a:t>
          </a:r>
          <a:r>
            <a:rPr lang="en-IN" altLang="en-US">
              <a:solidFill>
                <a:schemeClr val="dk1"/>
              </a:solidFill>
              <a:sym typeface="+mn-ea"/>
            </a:rPr>
            <a:t>rediction / Forcast</a:t>
          </a:r>
          <a:endParaRPr lang="en-IN" altLang="en-US">
            <a:solidFill>
              <a:schemeClr val="dk1"/>
            </a:solidFill>
          </a:endParaRPr>
        </a:p>
      </dsp:txBody>
      <dsp:txXfrm>
        <a:off x="0" y="2874843"/>
        <a:ext cx="2241550" cy="56038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rSet qsTypeId="urn:microsoft.com/office/officeart/2005/8/quickstyle/simple5"/>
        </dgm:pt>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endParaRPr lang="ko-KR" altLang="en-US"/>
          </a:p>
          <a:p>
            <a:pPr lvl="1"/>
            <a:r>
              <a:rPr lang="ko-KR" altLang="en-US"/>
              <a:t>둘째 수준</a:t>
            </a:r>
            <a:endParaRPr lang="ko-KR" altLang="en-US"/>
          </a:p>
          <a:p>
            <a:pPr lvl="2"/>
            <a:r>
              <a:rPr lang="ko-KR" altLang="en-US"/>
              <a:t>셋째 수준</a:t>
            </a:r>
            <a:endParaRPr lang="ko-KR" altLang="en-US"/>
          </a:p>
          <a:p>
            <a:pPr lvl="3"/>
            <a:r>
              <a:rPr lang="ko-KR" altLang="en-US"/>
              <a:t>넷째 수준</a:t>
            </a:r>
            <a:endParaRPr lang="ko-KR" altLang="en-US"/>
          </a:p>
          <a:p>
            <a:pPr lvl="4"/>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fld>
            <a:endParaRPr lang="ko-KR" altLang="en-US"/>
          </a:p>
        </p:txBody>
      </p:sp>
      <p:sp>
        <p:nvSpPr>
          <p:cNvPr id="14" name="부제목 2"/>
          <p:cNvSpPr>
            <a:spLocks noGrp="1"/>
          </p:cNvSpPr>
          <p:nvPr>
            <p:ph type="subTitle" idx="1"/>
          </p:nvPr>
        </p:nvSpPr>
        <p:spPr>
          <a:xfrm>
            <a:off x="6455247" y="5041547"/>
            <a:ext cx="5184576" cy="836519"/>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095206" y="2953315"/>
            <a:ext cx="5616624" cy="1984790"/>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smtClean="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smtClean="0"/>
              <a:t>Replace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rgbClr val="252A85"/>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smtClean="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fld>
            <a:endParaRPr lang="ko-KR" altLang="en-US"/>
          </a:p>
        </p:txBody>
      </p:sp>
      <p:sp>
        <p:nvSpPr>
          <p:cNvPr id="8" name="제목 1"/>
          <p:cNvSpPr>
            <a:spLocks noGrp="1"/>
          </p:cNvSpPr>
          <p:nvPr>
            <p:ph type="ctrTitle"/>
          </p:nvPr>
        </p:nvSpPr>
        <p:spPr>
          <a:xfrm>
            <a:off x="3070870" y="4149874"/>
            <a:ext cx="9217024" cy="1224136"/>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012D86"/>
            </a:gs>
            <a:gs pos="100000">
              <a:srgbClr val="0E2557"/>
            </a:gs>
          </a:gsLst>
          <a:lin ang="5400000" scaled="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endParaRPr lang="ko-KR" altLang="en-US" dirty="0"/>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10920" y="425450"/>
            <a:ext cx="8052435" cy="1985010"/>
          </a:xfrm>
        </p:spPr>
        <p:txBody>
          <a:bodyPr/>
          <a:lstStyle/>
          <a:p>
            <a:r>
              <a:rPr lang="en-IN" altLang="ko-KR" b="1" dirty="0"/>
              <a:t>CRIME ANALYSIS AND </a:t>
            </a:r>
            <a:br>
              <a:rPr lang="en-IN" altLang="ko-KR" b="1" dirty="0"/>
            </a:br>
            <a:r>
              <a:rPr lang="en-IN" altLang="ko-KR" b="1" dirty="0"/>
              <a:t>PREDICTION</a:t>
            </a:r>
            <a:endParaRPr lang="en-IN" altLang="ko-KR" b="1" dirty="0"/>
          </a:p>
        </p:txBody>
      </p:sp>
      <p:pic>
        <p:nvPicPr>
          <p:cNvPr id="2" name="그림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063758" y="1773610"/>
            <a:ext cx="591263" cy="572977"/>
          </a:xfrm>
          <a:prstGeom prst="rect">
            <a:avLst/>
          </a:prstGeom>
        </p:spPr>
      </p:pic>
      <p:sp>
        <p:nvSpPr>
          <p:cNvPr id="3" name="Subtitle 2"/>
          <p:cNvSpPr/>
          <p:nvPr>
            <p:ph type="subTitle" idx="1"/>
          </p:nvPr>
        </p:nvSpPr>
        <p:spPr>
          <a:xfrm>
            <a:off x="6498590" y="4443730"/>
            <a:ext cx="5793105" cy="1508760"/>
          </a:xfrm>
        </p:spPr>
        <p:txBody>
          <a:bodyPr/>
          <a:p>
            <a:pPr algn="l"/>
            <a:r>
              <a:rPr lang="en-IN" sz="3200" b="1"/>
              <a:t>Prepared by:</a:t>
            </a:r>
            <a:endParaRPr lang="en-IN" sz="2800"/>
          </a:p>
          <a:p>
            <a:pPr algn="l"/>
            <a:r>
              <a:rPr lang="en-IN" sz="2800"/>
              <a:t>AMRIT GHOSH- 1729009</a:t>
            </a:r>
            <a:endParaRPr lang="en-IN" sz="2800"/>
          </a:p>
          <a:p>
            <a:pPr algn="l"/>
            <a:r>
              <a:rPr lang="en-IN" sz="2800"/>
              <a:t>ARPAN ROY CHOWDHURY- 1729016</a:t>
            </a:r>
            <a:endParaRPr lang="en-IN" sz="2800"/>
          </a:p>
          <a:p>
            <a:pPr algn="l"/>
            <a:r>
              <a:rPr lang="en-IN" sz="2800"/>
              <a:t>AVIRUPA SAHA- 1729021</a:t>
            </a:r>
            <a:endParaRPr lang="en-IN" sz="2800"/>
          </a:p>
          <a:p>
            <a:pPr algn="l"/>
            <a:r>
              <a:rPr lang="en-IN" sz="2800"/>
              <a:t>KRISHNENDU KUNDU- 1729030</a:t>
            </a:r>
            <a:endParaRPr lang="en-IN" sz="2800"/>
          </a:p>
        </p:txBody>
      </p:sp>
      <p:pic>
        <p:nvPicPr>
          <p:cNvPr id="4" name="Picture 3" descr="kiit"/>
          <p:cNvPicPr>
            <a:picLocks noChangeAspect="1"/>
          </p:cNvPicPr>
          <p:nvPr/>
        </p:nvPicPr>
        <p:blipFill>
          <a:blip r:embed="rId2"/>
          <a:stretch>
            <a:fillRect/>
          </a:stretch>
        </p:blipFill>
        <p:spPr>
          <a:xfrm>
            <a:off x="10086975" y="90805"/>
            <a:ext cx="2070100" cy="14624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3">
                                            <p:txEl>
                                              <p:pRg st="0" end="0"/>
                                            </p:txEl>
                                          </p:spTgt>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1" end="1"/>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3">
                                            <p:txEl>
                                              <p:pRg st="2" end="2"/>
                                            </p:txEl>
                                          </p:spTgt>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3" end="3"/>
                                            </p:txEl>
                                          </p:spTgt>
                                        </p:tgtEl>
                                      </p:cBhvr>
                                    </p:animEffect>
                                  </p:childTnLst>
                                </p:cTn>
                              </p:par>
                              <p:par>
                                <p:cTn id="24" presetID="12" presetClass="entr" presetSubtype="2"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pic>
        <p:nvPicPr>
          <p:cNvPr id="7" name="Content Placeholder 3" descr="Screenshot (689)"/>
          <p:cNvPicPr>
            <a:picLocks noChangeAspect="1"/>
          </p:cNvPicPr>
          <p:nvPr>
            <p:ph idx="1"/>
          </p:nvPr>
        </p:nvPicPr>
        <p:blipFill>
          <a:blip r:embed="rId1"/>
          <a:srcRect l="19422" t="30118" r="10877" b="25959"/>
          <a:stretch>
            <a:fillRect/>
          </a:stretch>
        </p:blipFill>
        <p:spPr>
          <a:xfrm>
            <a:off x="87630" y="88900"/>
            <a:ext cx="5829300" cy="2613025"/>
          </a:xfrm>
          <a:prstGeom prst="rect">
            <a:avLst/>
          </a:prstGeom>
        </p:spPr>
      </p:pic>
      <p:pic>
        <p:nvPicPr>
          <p:cNvPr id="8" name="Content Placeholder 3" descr="Screenshot (691)"/>
          <p:cNvPicPr>
            <a:picLocks noChangeAspect="1"/>
          </p:cNvPicPr>
          <p:nvPr/>
        </p:nvPicPr>
        <p:blipFill>
          <a:blip r:embed="rId2"/>
          <a:srcRect l="16713" t="27010" r="26523" b="14738"/>
          <a:stretch>
            <a:fillRect/>
          </a:stretch>
        </p:blipFill>
        <p:spPr>
          <a:xfrm>
            <a:off x="6212840" y="160655"/>
            <a:ext cx="5725795" cy="2540635"/>
          </a:xfrm>
          <a:prstGeom prst="rect">
            <a:avLst/>
          </a:prstGeom>
        </p:spPr>
      </p:pic>
      <p:pic>
        <p:nvPicPr>
          <p:cNvPr id="29" name="Picture 29" descr="Screenshot (696)"/>
          <p:cNvPicPr>
            <a:picLocks noChangeAspect="1"/>
          </p:cNvPicPr>
          <p:nvPr/>
        </p:nvPicPr>
        <p:blipFill>
          <a:blip r:embed="rId3"/>
          <a:srcRect l="14932" t="35561" r="63108" b="48380"/>
          <a:stretch>
            <a:fillRect/>
          </a:stretch>
        </p:blipFill>
        <p:spPr>
          <a:xfrm>
            <a:off x="3028950" y="3199765"/>
            <a:ext cx="5807075" cy="3010535"/>
          </a:xfrm>
          <a:prstGeom prst="rect">
            <a:avLst/>
          </a:prstGeom>
        </p:spPr>
      </p:pic>
      <p:sp>
        <p:nvSpPr>
          <p:cNvPr id="10" name="Text Box 9"/>
          <p:cNvSpPr txBox="1"/>
          <p:nvPr/>
        </p:nvSpPr>
        <p:spPr>
          <a:xfrm>
            <a:off x="731520" y="2800985"/>
            <a:ext cx="3038475" cy="398780"/>
          </a:xfrm>
          <a:prstGeom prst="rect">
            <a:avLst/>
          </a:prstGeom>
          <a:noFill/>
        </p:spPr>
        <p:txBody>
          <a:bodyPr wrap="square" rtlCol="0">
            <a:spAutoFit/>
          </a:bodyPr>
          <a:p>
            <a:r>
              <a:rPr lang="en-IN" altLang="en-US" b="1">
                <a:solidFill>
                  <a:schemeClr val="bg1"/>
                </a:solidFill>
              </a:rPr>
              <a:t>SARIMAX FORCASTING</a:t>
            </a:r>
            <a:endParaRPr lang="en-IN" altLang="en-US" b="1">
              <a:solidFill>
                <a:schemeClr val="bg1"/>
              </a:solidFill>
            </a:endParaRPr>
          </a:p>
        </p:txBody>
      </p:sp>
      <p:sp>
        <p:nvSpPr>
          <p:cNvPr id="11" name="Text Box 10"/>
          <p:cNvSpPr txBox="1"/>
          <p:nvPr/>
        </p:nvSpPr>
        <p:spPr>
          <a:xfrm>
            <a:off x="6852285" y="2800985"/>
            <a:ext cx="3951605" cy="398780"/>
          </a:xfrm>
          <a:prstGeom prst="rect">
            <a:avLst/>
          </a:prstGeom>
          <a:noFill/>
        </p:spPr>
        <p:txBody>
          <a:bodyPr wrap="square" rtlCol="0">
            <a:spAutoFit/>
          </a:bodyPr>
          <a:p>
            <a:r>
              <a:rPr lang="en-IN" altLang="en-US" b="1">
                <a:solidFill>
                  <a:schemeClr val="bg1"/>
                </a:solidFill>
              </a:rPr>
              <a:t>PROPHET TIME SERIES FORCASTING</a:t>
            </a:r>
            <a:endParaRPr lang="en-IN" altLang="en-US" b="1">
              <a:solidFill>
                <a:schemeClr val="bg1"/>
              </a:solidFill>
            </a:endParaRPr>
          </a:p>
        </p:txBody>
      </p:sp>
      <p:sp>
        <p:nvSpPr>
          <p:cNvPr id="12" name="Text Box 11"/>
          <p:cNvSpPr txBox="1"/>
          <p:nvPr/>
        </p:nvSpPr>
        <p:spPr>
          <a:xfrm>
            <a:off x="4466590" y="6295390"/>
            <a:ext cx="4588510" cy="398780"/>
          </a:xfrm>
          <a:prstGeom prst="rect">
            <a:avLst/>
          </a:prstGeom>
          <a:noFill/>
        </p:spPr>
        <p:txBody>
          <a:bodyPr wrap="square" rtlCol="0">
            <a:spAutoFit/>
          </a:bodyPr>
          <a:p>
            <a:r>
              <a:rPr lang="en-IN" altLang="en-US">
                <a:solidFill>
                  <a:schemeClr val="bg1"/>
                </a:solidFill>
              </a:rPr>
              <a:t>VERIFICATION TABLE</a:t>
            </a:r>
            <a:endParaRPr lang="en-IN" alt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9" name="Text Box 8"/>
          <p:cNvSpPr txBox="1"/>
          <p:nvPr/>
        </p:nvSpPr>
        <p:spPr>
          <a:xfrm>
            <a:off x="832485" y="5956935"/>
            <a:ext cx="10901680" cy="460375"/>
          </a:xfrm>
          <a:prstGeom prst="rect">
            <a:avLst/>
          </a:prstGeom>
          <a:noFill/>
        </p:spPr>
        <p:txBody>
          <a:bodyPr wrap="square" rtlCol="0">
            <a:spAutoFit/>
          </a:bodyPr>
          <a:p>
            <a:r>
              <a:rPr lang="en-IN" altLang="en-US" sz="2400" b="1">
                <a:solidFill>
                  <a:schemeClr val="bg1"/>
                </a:solidFill>
              </a:rPr>
              <a:t>Differences between the original and the predictive model plotted in graphical manner</a:t>
            </a:r>
            <a:endParaRPr lang="en-IN" altLang="en-US" sz="2400" b="1">
              <a:solidFill>
                <a:schemeClr val="bg1"/>
              </a:solidFill>
            </a:endParaRPr>
          </a:p>
        </p:txBody>
      </p:sp>
      <p:pic>
        <p:nvPicPr>
          <p:cNvPr id="62" name="Picture 62" descr="Screenshot (692)"/>
          <p:cNvPicPr>
            <a:picLocks noChangeAspect="1"/>
          </p:cNvPicPr>
          <p:nvPr>
            <p:ph idx="1"/>
          </p:nvPr>
        </p:nvPicPr>
        <p:blipFill>
          <a:blip r:embed="rId1"/>
          <a:srcRect l="20630" t="23952" r="14538" b="19046"/>
          <a:stretch>
            <a:fillRect/>
          </a:stretch>
        </p:blipFill>
        <p:spPr>
          <a:xfrm>
            <a:off x="1243965" y="532765"/>
            <a:ext cx="9082405" cy="51098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09245" y="395605"/>
            <a:ext cx="7978775" cy="1005840"/>
          </a:xfrm>
        </p:spPr>
        <p:txBody>
          <a:bodyPr/>
          <a:lstStyle/>
          <a:p>
            <a:r>
              <a:rPr lang="en-IN" altLang="ko-KR" sz="4800" dirty="0"/>
              <a:t>07</a:t>
            </a:r>
            <a:br>
              <a:rPr lang="en-IN" altLang="ko-KR" sz="4800" dirty="0"/>
            </a:br>
            <a:r>
              <a:rPr lang="en-IN" altLang="ko-KR" sz="4800" dirty="0"/>
              <a:t>Classification</a:t>
            </a:r>
            <a:endParaRPr lang="en-IN" altLang="ko-KR" sz="4000" dirty="0"/>
          </a:p>
        </p:txBody>
      </p:sp>
      <p:sp>
        <p:nvSpPr>
          <p:cNvPr id="2" name="Text Box 1"/>
          <p:cNvSpPr txBox="1"/>
          <p:nvPr/>
        </p:nvSpPr>
        <p:spPr>
          <a:xfrm>
            <a:off x="6368415" y="267335"/>
            <a:ext cx="5734050" cy="5939155"/>
          </a:xfrm>
          <a:prstGeom prst="rect">
            <a:avLst/>
          </a:prstGeom>
          <a:noFill/>
        </p:spPr>
        <p:txBody>
          <a:bodyPr wrap="square" rtlCol="0">
            <a:spAutoFit/>
          </a:bodyPr>
          <a:p>
            <a:pPr marR="0" indent="0" defTabSz="914400" fontAlgn="base">
              <a:lnSpc>
                <a:spcPct val="200000"/>
              </a:lnSpc>
              <a:spcBef>
                <a:spcPct val="0"/>
              </a:spcBef>
              <a:spcAft>
                <a:spcPct val="0"/>
              </a:spcAft>
              <a:buClrTx/>
              <a:buSzTx/>
              <a:buFont typeface="+mj-lt"/>
              <a:buNone/>
            </a:pPr>
            <a:r>
              <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Classification refers to a predictive modeling</a:t>
            </a:r>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a:p>
            <a:pPr marR="0" indent="0" defTabSz="914400" fontAlgn="base">
              <a:lnSpc>
                <a:spcPct val="200000"/>
              </a:lnSpc>
              <a:spcBef>
                <a:spcPct val="0"/>
              </a:spcBef>
              <a:spcAft>
                <a:spcPct val="0"/>
              </a:spcAft>
              <a:buClrTx/>
              <a:buSzTx/>
              <a:buFont typeface="+mj-lt"/>
              <a:buNone/>
            </a:pPr>
            <a:r>
              <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problem where a class label is predicted for a given example of input data.</a:t>
            </a:r>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a:p>
            <a:pPr marL="342900" marR="0" indent="-342900" defTabSz="914400" fontAlgn="base">
              <a:lnSpc>
                <a:spcPct val="200000"/>
              </a:lnSpc>
              <a:spcBef>
                <a:spcPct val="0"/>
              </a:spcBef>
              <a:spcAft>
                <a:spcPct val="0"/>
              </a:spcAft>
              <a:buClrTx/>
              <a:buSzTx/>
              <a:buFont typeface="Arial" panose="020B0604020202020204" pitchFamily="34" charset="0"/>
              <a:buChar char="•"/>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In this project, we have used Rnadom Forest</a:t>
            </a:r>
            <a:endPar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endParaRP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Classification algorithm which operate by</a:t>
            </a:r>
            <a:endPar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endParaRP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constructing a multitude of decision trees at training</a:t>
            </a:r>
            <a:endPar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endParaRP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time and outputting the class that is the mode of the</a:t>
            </a:r>
            <a:endPar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endParaRP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classes or mean/average prediction of the individual</a:t>
            </a:r>
            <a:endPar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endParaRP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trees and have got an accuracy of 58.38%.</a:t>
            </a:r>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a:p>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p:txBody>
      </p:sp>
      <p:pic>
        <p:nvPicPr>
          <p:cNvPr id="3" name="Picture 2" descr="Screenshot 2020-12-03 01.52.40"/>
          <p:cNvPicPr>
            <a:picLocks noChangeAspect="1"/>
          </p:cNvPicPr>
          <p:nvPr/>
        </p:nvPicPr>
        <p:blipFill>
          <a:blip r:embed="rId1"/>
          <a:srcRect l="22241" t="31975" r="26124" b="15219"/>
          <a:stretch>
            <a:fillRect/>
          </a:stretch>
        </p:blipFill>
        <p:spPr>
          <a:xfrm>
            <a:off x="236220" y="2642235"/>
            <a:ext cx="5653405" cy="40125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p:tgtEl>
                                          <p:spTgt spid="5"/>
                                        </p:tgtEl>
                                        <p:attrNameLst>
                                          <p:attrName>ppt_x</p:attrName>
                                        </p:attrNameLst>
                                      </p:cBhvr>
                                      <p:tavLst>
                                        <p:tav tm="0">
                                          <p:val>
                                            <p:strVal val="#ppt_x-#ppt_w*1.125000"/>
                                          </p:val>
                                        </p:tav>
                                        <p:tav tm="100000">
                                          <p:val>
                                            <p:strVal val="#ppt_x"/>
                                          </p:val>
                                        </p:tav>
                                      </p:tavLst>
                                    </p:anim>
                                    <p:animEffect transition="in" filter="wipe(right)">
                                      <p:cBhvr>
                                        <p:cTn id="10" dur="500"/>
                                        <p:tgtEl>
                                          <p:spTgt spid="5"/>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ppt_x</p:attrName>
                                        </p:attrNameLst>
                                      </p:cBhvr>
                                      <p:tavLst>
                                        <p:tav tm="0">
                                          <p:val>
                                            <p:strVal val="#ppt_x+#ppt_w*1.125000"/>
                                          </p:val>
                                        </p:tav>
                                        <p:tav tm="100000">
                                          <p:val>
                                            <p:strVal val="#ppt_x"/>
                                          </p:val>
                                        </p:tav>
                                      </p:tavLst>
                                    </p:anim>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09245" y="395605"/>
            <a:ext cx="3695065" cy="1005840"/>
          </a:xfrm>
        </p:spPr>
        <p:txBody>
          <a:bodyPr/>
          <a:lstStyle/>
          <a:p>
            <a:r>
              <a:rPr lang="en-IN" altLang="ko-KR" sz="4800" dirty="0"/>
              <a:t>08</a:t>
            </a:r>
            <a:br>
              <a:rPr lang="en-IN" altLang="ko-KR" sz="4800" dirty="0"/>
            </a:br>
            <a:r>
              <a:rPr lang="en-IN" altLang="ko-KR" sz="4800" dirty="0"/>
              <a:t>Clustering</a:t>
            </a:r>
            <a:endParaRPr lang="en-IN" altLang="ko-KR" sz="4000" dirty="0"/>
          </a:p>
        </p:txBody>
      </p:sp>
      <p:sp>
        <p:nvSpPr>
          <p:cNvPr id="6" name="Text Box 5"/>
          <p:cNvSpPr txBox="1"/>
          <p:nvPr/>
        </p:nvSpPr>
        <p:spPr>
          <a:xfrm>
            <a:off x="5172075" y="85725"/>
            <a:ext cx="6902450" cy="4399915"/>
          </a:xfrm>
          <a:prstGeom prst="rect">
            <a:avLst/>
          </a:prstGeom>
          <a:noFill/>
        </p:spPr>
        <p:txBody>
          <a:bodyPr wrap="square" rtlCol="0">
            <a:spAutoFit/>
          </a:bodyPr>
          <a:p>
            <a:r>
              <a:rPr lang="en-IN" altLang="en-US">
                <a:solidFill>
                  <a:schemeClr val="bg1"/>
                </a:solidFill>
              </a:rPr>
              <a:t>C</a:t>
            </a:r>
            <a:r>
              <a:rPr lang="en-US">
                <a:solidFill>
                  <a:schemeClr val="bg1"/>
                </a:solidFill>
              </a:rPr>
              <a:t>lustering, is an unsupervised machine learning task. It involves</a:t>
            </a:r>
            <a:endParaRPr lang="en-US">
              <a:solidFill>
                <a:schemeClr val="bg1"/>
              </a:solidFill>
            </a:endParaRPr>
          </a:p>
          <a:p>
            <a:r>
              <a:rPr lang="en-US">
                <a:solidFill>
                  <a:schemeClr val="bg1"/>
                </a:solidFill>
              </a:rPr>
              <a:t>automatically discovering natural grouping in data.</a:t>
            </a:r>
            <a:endParaRPr lang="en-US">
              <a:solidFill>
                <a:schemeClr val="bg1"/>
              </a:solidFill>
            </a:endParaRPr>
          </a:p>
          <a:p>
            <a:endParaRPr lang="en-US">
              <a:solidFill>
                <a:schemeClr val="bg1"/>
              </a:solidFill>
            </a:endParaRPr>
          </a:p>
          <a:p>
            <a:pPr marL="342900" indent="-342900">
              <a:buFont typeface="Arial" panose="020B0604020202020204" pitchFamily="34" charset="0"/>
              <a:buChar char="•"/>
            </a:pPr>
            <a:r>
              <a:rPr lang="en-IN" altLang="en-US">
                <a:solidFill>
                  <a:schemeClr val="bg1"/>
                </a:solidFill>
              </a:rPr>
              <a:t>In this model we have used K-Means Clustering technique thataims to partition n observations into k clusters in which each</a:t>
            </a:r>
            <a:endParaRPr lang="en-IN" altLang="en-US">
              <a:solidFill>
                <a:schemeClr val="bg1"/>
              </a:solidFill>
            </a:endParaRPr>
          </a:p>
          <a:p>
            <a:pPr indent="0">
              <a:buFont typeface="Arial" panose="020B0604020202020204" pitchFamily="34" charset="0"/>
              <a:buNone/>
            </a:pPr>
            <a:r>
              <a:rPr lang="en-IN" altLang="en-US">
                <a:solidFill>
                  <a:schemeClr val="bg1"/>
                </a:solidFill>
              </a:rPr>
              <a:t>observation belongs to the cluster with the nearest mean (cluster centers or cluster centroid), serving as a prototype of the cluster.</a:t>
            </a:r>
            <a:endParaRPr lang="en-IN" altLang="en-US">
              <a:solidFill>
                <a:schemeClr val="bg1"/>
              </a:solidFill>
            </a:endParaRP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We have chosen Elbow method to determine number of</a:t>
            </a:r>
            <a:endParaRPr lang="en-IN" altLang="en-US">
              <a:solidFill>
                <a:schemeClr val="bg1"/>
              </a:solidFill>
            </a:endParaRPr>
          </a:p>
          <a:p>
            <a:pPr indent="0">
              <a:buFont typeface="Arial" panose="020B0604020202020204" pitchFamily="34" charset="0"/>
              <a:buNone/>
            </a:pPr>
            <a:r>
              <a:rPr lang="en-IN" altLang="en-US">
                <a:solidFill>
                  <a:schemeClr val="bg1"/>
                </a:solidFill>
              </a:rPr>
              <a:t>clusters in the dataset.</a:t>
            </a: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Also we have done vizualization of clustered data and silhoutte plot for various clusters and displayed Crime neighborhoods</a:t>
            </a:r>
            <a:endParaRPr lang="en-IN" altLang="en-US">
              <a:solidFill>
                <a:schemeClr val="bg1"/>
              </a:solidFill>
            </a:endParaRPr>
          </a:p>
          <a:p>
            <a:pPr indent="0">
              <a:buFont typeface="Arial" panose="020B0604020202020204" pitchFamily="34" charset="0"/>
              <a:buNone/>
            </a:pPr>
            <a:r>
              <a:rPr lang="en-IN" altLang="en-US">
                <a:solidFill>
                  <a:schemeClr val="bg1"/>
                </a:solidFill>
              </a:rPr>
              <a:t> by K-Means.</a:t>
            </a:r>
            <a:endParaRPr lang="en-IN" altLang="en-US">
              <a:solidFill>
                <a:schemeClr val="bg1"/>
              </a:solidFill>
            </a:endParaRPr>
          </a:p>
          <a:p>
            <a:pPr marL="342900" indent="-342900">
              <a:buFont typeface="Arial" panose="020B0604020202020204" pitchFamily="34" charset="0"/>
              <a:buChar char="•"/>
            </a:pPr>
            <a:endParaRPr lang="en-US">
              <a:solidFill>
                <a:schemeClr val="bg1"/>
              </a:solidFill>
            </a:endParaRPr>
          </a:p>
        </p:txBody>
      </p:sp>
      <p:pic>
        <p:nvPicPr>
          <p:cNvPr id="8" name="Picture 7" descr="Screenshot 2020-12-03 09.38.13"/>
          <p:cNvPicPr>
            <a:picLocks noChangeAspect="1"/>
          </p:cNvPicPr>
          <p:nvPr/>
        </p:nvPicPr>
        <p:blipFill>
          <a:blip r:embed="rId1"/>
          <a:srcRect l="27767" t="62301" r="51547" b="11405"/>
          <a:stretch>
            <a:fillRect/>
          </a:stretch>
        </p:blipFill>
        <p:spPr>
          <a:xfrm>
            <a:off x="1715135" y="2215515"/>
            <a:ext cx="3182620" cy="2667635"/>
          </a:xfrm>
          <a:prstGeom prst="rect">
            <a:avLst/>
          </a:prstGeom>
        </p:spPr>
      </p:pic>
      <p:pic>
        <p:nvPicPr>
          <p:cNvPr id="9" name="Picture 8" descr="Screenshot 2020-12-03 09.42.29"/>
          <p:cNvPicPr>
            <a:picLocks noChangeAspect="1"/>
          </p:cNvPicPr>
          <p:nvPr/>
        </p:nvPicPr>
        <p:blipFill>
          <a:blip r:embed="rId2"/>
          <a:srcRect l="27298" t="52121" r="38340" b="7363"/>
          <a:stretch>
            <a:fillRect/>
          </a:stretch>
        </p:blipFill>
        <p:spPr>
          <a:xfrm>
            <a:off x="5172075" y="4133850"/>
            <a:ext cx="5634355" cy="266763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pic>
        <p:nvPicPr>
          <p:cNvPr id="6" name="Content Placeholder 5" descr="Screenshot 2020-12-03 09.58.48"/>
          <p:cNvPicPr>
            <a:picLocks noChangeAspect="1"/>
          </p:cNvPicPr>
          <p:nvPr>
            <p:ph idx="1"/>
          </p:nvPr>
        </p:nvPicPr>
        <p:blipFill>
          <a:blip r:embed="rId1"/>
          <a:srcRect l="23662" t="24615" r="25546" b="5005"/>
          <a:stretch>
            <a:fillRect/>
          </a:stretch>
        </p:blipFill>
        <p:spPr>
          <a:xfrm>
            <a:off x="88900" y="148590"/>
            <a:ext cx="6777990" cy="4838700"/>
          </a:xfrm>
          <a:prstGeom prst="rect">
            <a:avLst/>
          </a:prstGeom>
        </p:spPr>
      </p:pic>
      <p:sp>
        <p:nvSpPr>
          <p:cNvPr id="12" name="Text Box 11"/>
          <p:cNvSpPr txBox="1"/>
          <p:nvPr/>
        </p:nvSpPr>
        <p:spPr>
          <a:xfrm>
            <a:off x="88900" y="5231765"/>
            <a:ext cx="7028815" cy="1014730"/>
          </a:xfrm>
          <a:prstGeom prst="rect">
            <a:avLst/>
          </a:prstGeom>
          <a:noFill/>
        </p:spPr>
        <p:txBody>
          <a:bodyPr wrap="square" rtlCol="0">
            <a:spAutoFit/>
          </a:bodyPr>
          <a:p>
            <a:r>
              <a:rPr lang="en-IN" altLang="en-US">
                <a:solidFill>
                  <a:schemeClr val="bg1"/>
                </a:solidFill>
              </a:rPr>
              <a:t>We have done the clustering twice one with PCA and one without PCA. Using PCA we have got good clusters and also running time</a:t>
            </a:r>
            <a:endParaRPr lang="en-IN" altLang="en-US">
              <a:solidFill>
                <a:schemeClr val="bg1"/>
              </a:solidFill>
            </a:endParaRPr>
          </a:p>
          <a:p>
            <a:r>
              <a:rPr lang="en-IN" altLang="en-US">
                <a:solidFill>
                  <a:schemeClr val="bg1"/>
                </a:solidFill>
              </a:rPr>
              <a:t>was quite less.</a:t>
            </a:r>
            <a:endParaRPr lang="en-IN" altLang="en-US">
              <a:solidFill>
                <a:schemeClr val="bg1"/>
              </a:solidFill>
            </a:endParaRPr>
          </a:p>
        </p:txBody>
      </p:sp>
      <p:pic>
        <p:nvPicPr>
          <p:cNvPr id="13" name="Picture 12" descr="Screenshot 2020-12-03 10.05.09"/>
          <p:cNvPicPr>
            <a:picLocks noChangeAspect="1"/>
          </p:cNvPicPr>
          <p:nvPr/>
        </p:nvPicPr>
        <p:blipFill>
          <a:blip r:embed="rId2"/>
          <a:srcRect l="14798" t="30438" r="30909" b="50314"/>
          <a:stretch>
            <a:fillRect/>
          </a:stretch>
        </p:blipFill>
        <p:spPr>
          <a:xfrm>
            <a:off x="7407275" y="300990"/>
            <a:ext cx="4512945" cy="1619885"/>
          </a:xfrm>
          <a:prstGeom prst="rect">
            <a:avLst/>
          </a:prstGeom>
        </p:spPr>
      </p:pic>
      <p:sp>
        <p:nvSpPr>
          <p:cNvPr id="14" name="Text Box 13"/>
          <p:cNvSpPr txBox="1"/>
          <p:nvPr/>
        </p:nvSpPr>
        <p:spPr>
          <a:xfrm>
            <a:off x="7407275" y="2045335"/>
            <a:ext cx="4335145" cy="398780"/>
          </a:xfrm>
          <a:prstGeom prst="rect">
            <a:avLst/>
          </a:prstGeom>
          <a:noFill/>
        </p:spPr>
        <p:txBody>
          <a:bodyPr wrap="square" rtlCol="0">
            <a:spAutoFit/>
          </a:bodyPr>
          <a:p>
            <a:r>
              <a:rPr lang="en-IN" altLang="en-US">
                <a:solidFill>
                  <a:schemeClr val="bg1"/>
                </a:solidFill>
              </a:rPr>
              <a:t>Silhouette score of  different clusters</a:t>
            </a:r>
            <a:endParaRPr lang="en-IN" altLang="en-US">
              <a:solidFill>
                <a:schemeClr val="bg1"/>
              </a:solidFill>
            </a:endParaRPr>
          </a:p>
        </p:txBody>
      </p:sp>
      <p:pic>
        <p:nvPicPr>
          <p:cNvPr id="15" name="Content Placeholder 9" descr="Screenshot 2020-12-03 10.11.20"/>
          <p:cNvPicPr>
            <a:picLocks noChangeAspect="1"/>
          </p:cNvPicPr>
          <p:nvPr/>
        </p:nvPicPr>
        <p:blipFill>
          <a:blip r:embed="rId3"/>
          <a:srcRect l="25685" t="45615" r="41455" b="19262"/>
          <a:stretch>
            <a:fillRect/>
          </a:stretch>
        </p:blipFill>
        <p:spPr>
          <a:xfrm>
            <a:off x="7407275" y="2692400"/>
            <a:ext cx="4513580" cy="2935605"/>
          </a:xfrm>
          <a:prstGeom prst="rect">
            <a:avLst/>
          </a:prstGeom>
        </p:spPr>
      </p:pic>
      <p:sp>
        <p:nvSpPr>
          <p:cNvPr id="16" name="Text Box 15"/>
          <p:cNvSpPr txBox="1"/>
          <p:nvPr/>
        </p:nvSpPr>
        <p:spPr>
          <a:xfrm>
            <a:off x="6866890" y="5881370"/>
            <a:ext cx="5338445" cy="706755"/>
          </a:xfrm>
          <a:prstGeom prst="rect">
            <a:avLst/>
          </a:prstGeom>
          <a:noFill/>
        </p:spPr>
        <p:txBody>
          <a:bodyPr wrap="square" rtlCol="0">
            <a:spAutoFit/>
          </a:bodyPr>
          <a:p>
            <a:pPr algn="ctr"/>
            <a:r>
              <a:rPr lang="en-IN" altLang="en-US">
                <a:solidFill>
                  <a:schemeClr val="bg1"/>
                </a:solidFill>
              </a:rPr>
              <a:t>Neighborhoods where crime occured the</a:t>
            </a:r>
            <a:endParaRPr lang="en-IN" altLang="en-US">
              <a:solidFill>
                <a:schemeClr val="bg1"/>
              </a:solidFill>
            </a:endParaRPr>
          </a:p>
          <a:p>
            <a:pPr algn="ctr"/>
            <a:r>
              <a:rPr lang="en-IN" altLang="en-US">
                <a:solidFill>
                  <a:schemeClr val="bg1"/>
                </a:solidFill>
              </a:rPr>
              <a:t>most in consecutive three years</a:t>
            </a:r>
            <a:endParaRPr lang="en-IN" alt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12" name="Text Box 11"/>
          <p:cNvSpPr txBox="1"/>
          <p:nvPr/>
        </p:nvSpPr>
        <p:spPr>
          <a:xfrm>
            <a:off x="328930" y="227965"/>
            <a:ext cx="7852410" cy="1076325"/>
          </a:xfrm>
          <a:prstGeom prst="rect">
            <a:avLst/>
          </a:prstGeom>
          <a:noFill/>
        </p:spPr>
        <p:txBody>
          <a:bodyPr wrap="square" rtlCol="0">
            <a:spAutoFit/>
          </a:bodyPr>
          <a:p>
            <a:r>
              <a:rPr lang="en-IN" altLang="en-US" sz="3200" b="1">
                <a:solidFill>
                  <a:schemeClr val="bg1"/>
                </a:solidFill>
                <a:latin typeface="+mj-lt"/>
                <a:cs typeface="+mj-lt"/>
              </a:rPr>
              <a:t>09</a:t>
            </a:r>
            <a:endParaRPr lang="en-IN" altLang="en-US" sz="3200" b="1">
              <a:solidFill>
                <a:schemeClr val="bg1"/>
              </a:solidFill>
              <a:latin typeface="+mj-lt"/>
              <a:cs typeface="+mj-lt"/>
            </a:endParaRPr>
          </a:p>
          <a:p>
            <a:r>
              <a:rPr lang="en-IN" altLang="en-US" sz="3200" b="1">
                <a:solidFill>
                  <a:schemeClr val="bg1"/>
                </a:solidFill>
                <a:latin typeface="+mj-lt"/>
                <a:cs typeface="+mj-lt"/>
              </a:rPr>
              <a:t>CRIME MAPPING</a:t>
            </a:r>
            <a:endParaRPr lang="en-IN" altLang="en-US" sz="3200" b="1">
              <a:solidFill>
                <a:schemeClr val="bg1"/>
              </a:solidFill>
              <a:latin typeface="+mj-lt"/>
              <a:cs typeface="+mj-lt"/>
            </a:endParaRPr>
          </a:p>
        </p:txBody>
      </p:sp>
      <p:sp>
        <p:nvSpPr>
          <p:cNvPr id="14" name="Text Box 13"/>
          <p:cNvSpPr txBox="1"/>
          <p:nvPr/>
        </p:nvSpPr>
        <p:spPr>
          <a:xfrm>
            <a:off x="431800" y="4202430"/>
            <a:ext cx="4335145" cy="706755"/>
          </a:xfrm>
          <a:prstGeom prst="rect">
            <a:avLst/>
          </a:prstGeom>
          <a:noFill/>
        </p:spPr>
        <p:txBody>
          <a:bodyPr wrap="square" rtlCol="0">
            <a:spAutoFit/>
          </a:bodyPr>
          <a:p>
            <a:pPr algn="ctr"/>
            <a:r>
              <a:rPr lang="en-IN" altLang="en-US">
                <a:solidFill>
                  <a:schemeClr val="bg1"/>
                </a:solidFill>
              </a:rPr>
              <a:t>Result after groupping Neighborhood</a:t>
            </a:r>
            <a:endParaRPr lang="en-IN" altLang="en-US">
              <a:solidFill>
                <a:schemeClr val="bg1"/>
              </a:solidFill>
            </a:endParaRPr>
          </a:p>
          <a:p>
            <a:pPr algn="ctr"/>
            <a:r>
              <a:rPr lang="en-IN" altLang="en-US">
                <a:solidFill>
                  <a:schemeClr val="bg1"/>
                </a:solidFill>
              </a:rPr>
              <a:t>with MCI</a:t>
            </a:r>
            <a:endParaRPr lang="en-IN" altLang="en-US">
              <a:solidFill>
                <a:schemeClr val="bg1"/>
              </a:solidFill>
            </a:endParaRPr>
          </a:p>
        </p:txBody>
      </p:sp>
      <p:pic>
        <p:nvPicPr>
          <p:cNvPr id="8" name="Content Placeholder 7" descr="Screenshot 2020-12-03 10.11.42"/>
          <p:cNvPicPr>
            <a:picLocks noChangeAspect="1"/>
          </p:cNvPicPr>
          <p:nvPr>
            <p:ph idx="1"/>
          </p:nvPr>
        </p:nvPicPr>
        <p:blipFill>
          <a:blip r:embed="rId1"/>
          <a:srcRect l="25554" t="29345" r="39255" b="40274"/>
          <a:stretch>
            <a:fillRect/>
          </a:stretch>
        </p:blipFill>
        <p:spPr>
          <a:xfrm>
            <a:off x="328930" y="1216025"/>
            <a:ext cx="5390515" cy="2593975"/>
          </a:xfrm>
          <a:prstGeom prst="rect">
            <a:avLst/>
          </a:prstGeom>
        </p:spPr>
      </p:pic>
      <p:pic>
        <p:nvPicPr>
          <p:cNvPr id="9" name="Content Placeholder 7" descr="Screenshot 2020-12-03 10.11.33"/>
          <p:cNvPicPr>
            <a:picLocks noChangeAspect="1"/>
          </p:cNvPicPr>
          <p:nvPr/>
        </p:nvPicPr>
        <p:blipFill>
          <a:blip r:embed="rId2"/>
          <a:srcRect l="26482" t="32613" r="34535" b="13585"/>
          <a:stretch>
            <a:fillRect/>
          </a:stretch>
        </p:blipFill>
        <p:spPr>
          <a:xfrm>
            <a:off x="5974715" y="2821305"/>
            <a:ext cx="5986145" cy="3240405"/>
          </a:xfrm>
          <a:prstGeom prst="rect">
            <a:avLst/>
          </a:prstGeom>
        </p:spPr>
      </p:pic>
      <p:sp>
        <p:nvSpPr>
          <p:cNvPr id="11" name="Text Box 10"/>
          <p:cNvSpPr txBox="1"/>
          <p:nvPr/>
        </p:nvSpPr>
        <p:spPr>
          <a:xfrm>
            <a:off x="6459855" y="2169795"/>
            <a:ext cx="5015865" cy="398780"/>
          </a:xfrm>
          <a:prstGeom prst="rect">
            <a:avLst/>
          </a:prstGeom>
          <a:noFill/>
        </p:spPr>
        <p:txBody>
          <a:bodyPr wrap="square" rtlCol="0">
            <a:spAutoFit/>
          </a:bodyPr>
          <a:p>
            <a:pPr algn="ctr"/>
            <a:r>
              <a:rPr lang="en-IN" altLang="en-US">
                <a:solidFill>
                  <a:schemeClr val="bg1"/>
                </a:solidFill>
              </a:rPr>
              <a:t>Places of high-density of crime </a:t>
            </a:r>
            <a:endParaRPr lang="en-I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IN" altLang="ko-KR" dirty="0"/>
              <a:t>Conclusion and Future Work</a:t>
            </a:r>
            <a:endParaRPr lang="en-IN" altLang="ko-KR" dirty="0"/>
          </a:p>
        </p:txBody>
      </p:sp>
      <p:sp>
        <p:nvSpPr>
          <p:cNvPr id="5" name="Text Box 4"/>
          <p:cNvSpPr txBox="1"/>
          <p:nvPr/>
        </p:nvSpPr>
        <p:spPr>
          <a:xfrm>
            <a:off x="100965" y="1452880"/>
            <a:ext cx="12042775" cy="5015865"/>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p>
            <a:r>
              <a:rPr lang="en-US" b="1" i="1"/>
              <a:t>The spatial analysis of crime in the city of Toronto demonstrates interesting relationships between police-reported </a:t>
            </a:r>
            <a:endParaRPr lang="en-US" b="1" i="1"/>
          </a:p>
          <a:p>
            <a:r>
              <a:rPr lang="en-US" b="1" i="1"/>
              <a:t>crime and neighbourhoods associated with them. Outcomes of this analysis have shown how certain neighbourhood characteristics are related to a higher degree of crime rates.</a:t>
            </a:r>
            <a:endParaRPr lang="en-US" b="1" i="1"/>
          </a:p>
          <a:p>
            <a:endParaRPr lang="en-US" b="1" i="1"/>
          </a:p>
          <a:p>
            <a:r>
              <a:rPr lang="en-US" b="1" i="1"/>
              <a:t>This study will aid in identifying crime and predicting dangerous hotspots at a certain time and place and also in</a:t>
            </a:r>
            <a:endParaRPr lang="en-US" b="1" i="1"/>
          </a:p>
          <a:p>
            <a:r>
              <a:rPr lang="en-US" b="1" i="1"/>
              <a:t>pro</a:t>
            </a:r>
            <a:r>
              <a:rPr lang="en-IN" altLang="en-US" b="1" i="1"/>
              <a:t>p</a:t>
            </a:r>
            <a:r>
              <a:rPr lang="en-US" b="1" i="1"/>
              <a:t>er planning and safety measures to stop the antisocial activities from happening in the community.</a:t>
            </a:r>
            <a:endParaRPr lang="en-US" b="1" i="1"/>
          </a:p>
          <a:p>
            <a:endParaRPr lang="en-US" b="1" i="1"/>
          </a:p>
          <a:p>
            <a:r>
              <a:rPr lang="en-IN" altLang="en-US" b="1" i="1"/>
              <a:t>In the future, we can find people or groups who have committed the crime and find reasons behind these activities.</a:t>
            </a:r>
            <a:endParaRPr lang="en-IN" altLang="en-US" b="1" i="1"/>
          </a:p>
          <a:p>
            <a:r>
              <a:rPr lang="en-IN" altLang="en-US" b="1" i="1"/>
              <a:t>Also, we would like to predict future crime spots which will include more number of places/ cities. Thus providing a   broader  aspect of criminal activities.</a:t>
            </a:r>
            <a:endParaRPr lang="en-IN" altLang="en-US" b="1" i="1"/>
          </a:p>
          <a:p>
            <a:endParaRPr lang="en-IN" altLang="en-US" b="1" i="1"/>
          </a:p>
          <a:p>
            <a:r>
              <a:rPr lang="en-IN" altLang="en-US" b="1" i="1"/>
              <a:t>While, there is little reason to believe that the crime rate will increase dramatically in the first decade of the 21st      Century, given the anticipated increases in the globalization, sophistication, and organization of crime, one may        conclude that the impact of crime on Western societies may be more severe than the one witnessed under a similar  rate of crime in the past.The goal of any society shouldn’t be to just catch criminals but to prevent crimes from          happening in the first place.</a:t>
            </a:r>
            <a:endParaRPr lang="en-IN" altLang="en-US" b="1" i="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781783" y="2563282"/>
            <a:ext cx="5821584" cy="1368152"/>
          </a:xfrm>
        </p:spPr>
        <p:txBody>
          <a:bodyPr/>
          <a:lstStyle/>
          <a:p>
            <a:r>
              <a:rPr lang="en-US" altLang="ko-KR" dirty="0" smtClean="0"/>
              <a:t>THANK YOU</a:t>
            </a:r>
            <a:endParaRPr lang="ko-KR"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774726" y="1701602"/>
            <a:ext cx="3168352" cy="769441"/>
          </a:xfrm>
          <a:prstGeom prst="rect">
            <a:avLst/>
          </a:prstGeom>
          <a:noFill/>
        </p:spPr>
        <p:txBody>
          <a:bodyPr wrap="square" rtlCol="0">
            <a:spAutoFit/>
          </a:bodyPr>
          <a:lstStyle/>
          <a:p>
            <a:r>
              <a:rPr lang="en-US" altLang="ko-KR" sz="4400" b="1" dirty="0" smtClean="0">
                <a:solidFill>
                  <a:schemeClr val="bg1"/>
                </a:solidFill>
                <a:latin typeface="+mj-lt"/>
                <a:ea typeface="Malgun Gothic" panose="020B0503020000020004" pitchFamily="50" charset="-127"/>
              </a:rPr>
              <a:t>CONTENTS</a:t>
            </a:r>
            <a:endParaRPr lang="ko-KR" altLang="en-US" sz="4400" b="1" dirty="0">
              <a:solidFill>
                <a:schemeClr val="bg1"/>
              </a:solidFill>
              <a:latin typeface="+mj-lt"/>
              <a:ea typeface="Malgun Gothic" panose="020B0503020000020004" pitchFamily="50" charset="-127"/>
            </a:endParaRPr>
          </a:p>
        </p:txBody>
      </p:sp>
      <p:sp>
        <p:nvSpPr>
          <p:cNvPr id="19" name="Text Box 5"/>
          <p:cNvSpPr txBox="1">
            <a:spLocks noChangeArrowheads="1"/>
          </p:cNvSpPr>
          <p:nvPr/>
        </p:nvSpPr>
        <p:spPr bwMode="auto">
          <a:xfrm>
            <a:off x="6452870" y="63500"/>
            <a:ext cx="4908550" cy="6862445"/>
          </a:xfrm>
          <a:prstGeom prst="rect">
            <a:avLst/>
          </a:prstGeom>
          <a:noFill/>
          <a:ln w="9525">
            <a:noFill/>
            <a:miter lim="800000"/>
          </a:ln>
        </p:spPr>
        <p:txBody>
          <a:bodyPr wrap="square">
            <a:spAutoFit/>
          </a:bodyPr>
          <a:lstStyle/>
          <a:p>
            <a:pPr>
              <a:lnSpc>
                <a:spcPct val="200000"/>
              </a:lnSpc>
              <a:defRPr/>
            </a:pPr>
            <a:r>
              <a:rPr lang="en-US" altLang="ko-KR" b="1" dirty="0" smtClean="0">
                <a:solidFill>
                  <a:schemeClr val="bg1"/>
                </a:solidFill>
                <a:latin typeface="+mj-lt"/>
              </a:rPr>
              <a:t>01  </a:t>
            </a:r>
            <a:r>
              <a:rPr lang="en-IN" altLang="en-US" b="1" dirty="0" smtClean="0">
                <a:solidFill>
                  <a:schemeClr val="bg1"/>
                </a:solidFill>
                <a:latin typeface="+mj-lt"/>
              </a:rPr>
              <a:t>Introduction</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2</a:t>
            </a:r>
            <a:r>
              <a:rPr lang="en-US" altLang="ko-KR" b="1" dirty="0" smtClean="0">
                <a:solidFill>
                  <a:schemeClr val="bg1"/>
                </a:solidFill>
                <a:latin typeface="+mj-lt"/>
              </a:rPr>
              <a:t>  </a:t>
            </a:r>
            <a:r>
              <a:rPr lang="en-IN" altLang="en-US" b="1" dirty="0" smtClean="0">
                <a:solidFill>
                  <a:schemeClr val="bg1"/>
                </a:solidFill>
                <a:latin typeface="+mj-lt"/>
              </a:rPr>
              <a:t>Bliss of Automation</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3</a:t>
            </a:r>
            <a:r>
              <a:rPr lang="en-US" altLang="ko-KR" b="1" dirty="0" smtClean="0">
                <a:solidFill>
                  <a:schemeClr val="bg1"/>
                </a:solidFill>
                <a:latin typeface="+mj-lt"/>
              </a:rPr>
              <a:t>  </a:t>
            </a:r>
            <a:r>
              <a:rPr lang="en-IN" altLang="en-US" b="1" dirty="0" smtClean="0">
                <a:solidFill>
                  <a:schemeClr val="bg1"/>
                </a:solidFill>
                <a:latin typeface="+mj-lt"/>
              </a:rPr>
              <a:t>Use of Dataset</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4</a:t>
            </a:r>
            <a:r>
              <a:rPr lang="en-US" altLang="ko-KR" b="1" dirty="0" smtClean="0">
                <a:solidFill>
                  <a:schemeClr val="bg1"/>
                </a:solidFill>
                <a:latin typeface="+mj-lt"/>
              </a:rPr>
              <a:t>  </a:t>
            </a:r>
            <a:r>
              <a:rPr lang="en-IN" altLang="en-US" b="1" dirty="0" smtClean="0">
                <a:solidFill>
                  <a:schemeClr val="bg1"/>
                </a:solidFill>
                <a:latin typeface="+mj-lt"/>
              </a:rPr>
              <a:t>Data pre-processing</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05 Vizualization</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06 Time Series Forcasting</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07 Classification</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08 Clusttering</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09 Crime mapping</a:t>
            </a:r>
            <a:endParaRPr lang="en-IN" altLang="en-US" b="1" dirty="0" smtClean="0">
              <a:solidFill>
                <a:schemeClr val="bg1"/>
              </a:solidFill>
              <a:latin typeface="+mj-lt"/>
            </a:endParaRPr>
          </a:p>
          <a:p>
            <a:pPr>
              <a:lnSpc>
                <a:spcPct val="200000"/>
              </a:lnSpc>
              <a:defRPr/>
            </a:pPr>
            <a:r>
              <a:rPr lang="en-IN" altLang="en-US" b="1" dirty="0" smtClean="0">
                <a:solidFill>
                  <a:schemeClr val="bg1"/>
                </a:solidFill>
                <a:latin typeface="+mj-lt"/>
              </a:rPr>
              <a:t>10 Conclusion</a:t>
            </a:r>
            <a:endParaRPr lang="en-IN" altLang="en-US" b="1" dirty="0" smtClean="0">
              <a:solidFill>
                <a:schemeClr val="bg1"/>
              </a:solidFill>
              <a:latin typeface="+mj-lt"/>
            </a:endParaRPr>
          </a:p>
          <a:p>
            <a:pPr>
              <a:lnSpc>
                <a:spcPct val="200000"/>
              </a:lnSpc>
              <a:defRPr/>
            </a:pPr>
            <a:endParaRPr lang="en-IN" altLang="en-US" b="1" dirty="0" smtClean="0">
              <a:solidFill>
                <a:schemeClr val="bg1"/>
              </a:solidFill>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19"/>
                                        </p:tgtEl>
                                        <p:attrNameLst>
                                          <p:attrName>style.visibility</p:attrName>
                                        </p:attrNameLst>
                                      </p:cBhvr>
                                      <p:to>
                                        <p:strVal val="visible"/>
                                      </p:to>
                                    </p:set>
                                    <p:anim calcmode="lin" valueType="num">
                                      <p:cBhvr additive="base">
                                        <p:cTn id="11" dur="1000"/>
                                        <p:tgtEl>
                                          <p:spTgt spid="19"/>
                                        </p:tgtEl>
                                        <p:attrNameLst>
                                          <p:attrName>ppt_x</p:attrName>
                                        </p:attrNameLst>
                                      </p:cBhvr>
                                      <p:tavLst>
                                        <p:tav tm="0">
                                          <p:val>
                                            <p:strVal val="#ppt_x+#ppt_w*1.125000"/>
                                          </p:val>
                                        </p:tav>
                                        <p:tav tm="100000">
                                          <p:val>
                                            <p:strVal val="#ppt_x"/>
                                          </p:val>
                                        </p:tav>
                                      </p:tavLst>
                                    </p:anim>
                                    <p:animEffect transition="in" filter="wipe(left)">
                                      <p:cBhvr>
                                        <p:cTn id="1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2065" y="543560"/>
            <a:ext cx="7978775" cy="1312545"/>
          </a:xfrm>
        </p:spPr>
        <p:txBody>
          <a:bodyPr/>
          <a:lstStyle/>
          <a:p>
            <a:r>
              <a:rPr lang="en-IN" altLang="ko-KR" sz="3200" b="1" dirty="0"/>
              <a:t>01</a:t>
            </a:r>
            <a:br>
              <a:rPr lang="en-IN" altLang="ko-KR" sz="3200" dirty="0"/>
            </a:br>
            <a:r>
              <a:rPr kumimoji="1" lang="en-US" altLang="ko-KR" sz="3200" b="1">
                <a:solidFill>
                  <a:schemeClr val="bg1"/>
                </a:solidFill>
                <a:cs typeface="굴림" pitchFamily="50" charset="-127"/>
                <a:sym typeface="+mn-ea"/>
              </a:rPr>
              <a:t>W</a:t>
            </a:r>
            <a:r>
              <a:rPr kumimoji="1" lang="en-IN" sz="3200" b="1">
                <a:solidFill>
                  <a:schemeClr val="bg1"/>
                </a:solidFill>
                <a:cs typeface="굴림" pitchFamily="50" charset="-127"/>
                <a:sym typeface="+mn-ea"/>
              </a:rPr>
              <a:t>hy crimes should</a:t>
            </a:r>
            <a:br>
              <a:rPr kumimoji="1" lang="en-IN" sz="3200" b="1">
                <a:solidFill>
                  <a:schemeClr val="bg1"/>
                </a:solidFill>
                <a:cs typeface="굴림" pitchFamily="50" charset="-127"/>
                <a:sym typeface="+mn-ea"/>
              </a:rPr>
            </a:br>
            <a:r>
              <a:rPr kumimoji="1" lang="en-IN" sz="3200" b="1">
                <a:solidFill>
                  <a:schemeClr val="bg1"/>
                </a:solidFill>
                <a:cs typeface="굴림" pitchFamily="50" charset="-127"/>
                <a:sym typeface="+mn-ea"/>
              </a:rPr>
              <a:t>be predicted?</a:t>
            </a:r>
            <a:br>
              <a:rPr kumimoji="1" lang="en-IN" sz="3200" b="1">
                <a:solidFill>
                  <a:schemeClr val="bg1"/>
                </a:solidFill>
                <a:cs typeface="굴림" pitchFamily="50" charset="-127"/>
                <a:sym typeface="+mn-ea"/>
              </a:rPr>
            </a:br>
            <a:r>
              <a:rPr kumimoji="1" lang="en-IN" sz="1800" b="1">
                <a:solidFill>
                  <a:schemeClr val="bg1"/>
                </a:solidFill>
                <a:cs typeface="굴림" pitchFamily="50" charset="-127"/>
                <a:sym typeface="+mn-ea"/>
              </a:rPr>
              <a:t>(Introduction)</a:t>
            </a:r>
            <a:endParaRPr kumimoji="1" lang="en-IN" altLang="ko-KR" sz="1800" b="1" dirty="0">
              <a:solidFill>
                <a:schemeClr val="bg1"/>
              </a:solidFill>
              <a:cs typeface="굴림" pitchFamily="50" charset="-127"/>
              <a:sym typeface="+mn-ea"/>
            </a:endParaRPr>
          </a:p>
        </p:txBody>
      </p:sp>
      <p:sp>
        <p:nvSpPr>
          <p:cNvPr id="2" name="Text Box 1"/>
          <p:cNvSpPr txBox="1"/>
          <p:nvPr/>
        </p:nvSpPr>
        <p:spPr>
          <a:xfrm>
            <a:off x="4917440" y="466090"/>
            <a:ext cx="7209790" cy="5939155"/>
          </a:xfrm>
          <a:prstGeom prst="rect">
            <a:avLst/>
          </a:prstGeom>
          <a:noFill/>
        </p:spPr>
        <p:txBody>
          <a:bodyPr wrap="square" rtlCol="0">
            <a:spAutoFit/>
          </a:bodyPr>
          <a:p>
            <a:r>
              <a:rPr lang="en-IN" altLang="en-US" b="1">
                <a:solidFill>
                  <a:srgbClr val="FBFBFB"/>
                </a:solidFill>
                <a:effectLst>
                  <a:innerShdw blurRad="63500" dist="50800" dir="13500000">
                    <a:srgbClr val="000000">
                      <a:alpha val="50000"/>
                    </a:srgbClr>
                  </a:innerShdw>
                </a:effectLst>
                <a:cs typeface="+mn-lt"/>
                <a:sym typeface="+mn-ea"/>
              </a:rPr>
              <a:t>Crimes are a common social problem affecting the quality of life and the economic growth of a society.</a:t>
            </a:r>
            <a:endParaRPr lang="en-IN" altLang="en-US" b="1">
              <a:solidFill>
                <a:srgbClr val="FBFBFB"/>
              </a:solidFill>
              <a:effectLst>
                <a:innerShdw blurRad="63500" dist="50800" dir="13500000">
                  <a:srgbClr val="000000">
                    <a:alpha val="50000"/>
                  </a:srgbClr>
                </a:innerShdw>
              </a:effectLst>
              <a:cs typeface="+mn-lt"/>
              <a:sym typeface="+mn-ea"/>
            </a:endParaRPr>
          </a:p>
          <a:p>
            <a:endParaRPr lang="en-IN" altLang="en-US" b="1">
              <a:solidFill>
                <a:srgbClr val="FBFBFB"/>
              </a:solidFill>
              <a:effectLst>
                <a:innerShdw blurRad="63500" dist="50800" dir="13500000">
                  <a:srgbClr val="000000">
                    <a:alpha val="50000"/>
                  </a:srgbClr>
                </a:innerShdw>
              </a:effectLst>
              <a:cs typeface="+mn-lt"/>
              <a:sym typeface="+mn-ea"/>
            </a:endParaRPr>
          </a:p>
          <a:p>
            <a:r>
              <a:rPr lang="en-IN" altLang="en-US" b="1">
                <a:solidFill>
                  <a:srgbClr val="FBFBFB"/>
                </a:solidFill>
                <a:effectLst>
                  <a:innerShdw blurRad="63500" dist="50800" dir="13500000">
                    <a:srgbClr val="000000">
                      <a:alpha val="50000"/>
                    </a:srgbClr>
                  </a:innerShdw>
                </a:effectLst>
                <a:cs typeface="+mn-lt"/>
                <a:sym typeface="+mn-ea"/>
              </a:rPr>
              <a:t>C</a:t>
            </a:r>
            <a:r>
              <a:rPr lang="en-US" b="1">
                <a:solidFill>
                  <a:srgbClr val="FBFBFB"/>
                </a:solidFill>
                <a:effectLst>
                  <a:innerShdw blurRad="63500" dist="50800" dir="13500000">
                    <a:srgbClr val="000000">
                      <a:alpha val="50000"/>
                    </a:srgbClr>
                  </a:innerShdw>
                </a:effectLst>
                <a:cs typeface="+mn-lt"/>
                <a:sym typeface="+mn-ea"/>
              </a:rPr>
              <a:t>rimes could occur everywhere, it is common that criminals work on crime opportunities they face in most familiar areas for them. </a:t>
            </a:r>
            <a:r>
              <a:rPr lang="en-US" b="1">
                <a:solidFill>
                  <a:schemeClr val="bg2"/>
                </a:solidFill>
                <a:effectLst>
                  <a:innerShdw blurRad="63500" dist="50800" dir="13500000">
                    <a:srgbClr val="000000">
                      <a:alpha val="50000"/>
                    </a:srgbClr>
                  </a:innerShdw>
                </a:effectLst>
                <a:sym typeface="+mn-ea"/>
              </a:rPr>
              <a:t>It is</a:t>
            </a:r>
            <a:endParaRPr lang="en-US" b="1">
              <a:solidFill>
                <a:schemeClr val="bg2"/>
              </a:solidFill>
              <a:effectLst>
                <a:innerShdw blurRad="63500" dist="50800" dir="13500000">
                  <a:srgbClr val="000000">
                    <a:alpha val="50000"/>
                  </a:srgbClr>
                </a:innerShdw>
              </a:effectLst>
              <a:sym typeface="+mn-ea"/>
            </a:endParaRPr>
          </a:p>
          <a:p>
            <a:r>
              <a:rPr lang="en-US" b="1">
                <a:solidFill>
                  <a:schemeClr val="bg2"/>
                </a:solidFill>
                <a:effectLst>
                  <a:innerShdw blurRad="63500" dist="50800" dir="13500000">
                    <a:srgbClr val="000000">
                      <a:alpha val="50000"/>
                    </a:srgbClr>
                  </a:innerShdw>
                </a:effectLst>
                <a:sym typeface="+mn-ea"/>
              </a:rPr>
              <a:t>considered as an essential factor that determines whether or not</a:t>
            </a:r>
            <a:endParaRPr lang="en-US" b="1">
              <a:solidFill>
                <a:schemeClr val="bg2"/>
              </a:solidFill>
              <a:effectLst>
                <a:innerShdw blurRad="63500" dist="50800" dir="13500000">
                  <a:srgbClr val="000000">
                    <a:alpha val="50000"/>
                  </a:srgbClr>
                </a:innerShdw>
              </a:effectLst>
              <a:sym typeface="+mn-ea"/>
            </a:endParaRPr>
          </a:p>
          <a:p>
            <a:r>
              <a:rPr lang="en-US" b="1">
                <a:solidFill>
                  <a:schemeClr val="bg2"/>
                </a:solidFill>
                <a:effectLst>
                  <a:innerShdw blurRad="63500" dist="50800" dir="13500000">
                    <a:srgbClr val="000000">
                      <a:alpha val="50000"/>
                    </a:srgbClr>
                  </a:innerShdw>
                </a:effectLst>
                <a:sym typeface="+mn-ea"/>
              </a:rPr>
              <a:t>people move to a new city and what places should be avoided when they travel . </a:t>
            </a:r>
            <a:endParaRPr lang="en-US" b="1">
              <a:solidFill>
                <a:srgbClr val="FBFBFB"/>
              </a:solidFill>
              <a:effectLst>
                <a:innerShdw blurRad="63500" dist="50800" dir="13500000">
                  <a:srgbClr val="000000">
                    <a:alpha val="50000"/>
                  </a:srgbClr>
                </a:innerShdw>
              </a:effectLst>
              <a:cs typeface="+mn-lt"/>
              <a:sym typeface="+mn-ea"/>
            </a:endParaRPr>
          </a:p>
          <a:p>
            <a:endParaRPr lang="en-IN" altLang="en-US" b="1">
              <a:solidFill>
                <a:srgbClr val="FBFBFB"/>
              </a:solidFill>
              <a:effectLst>
                <a:innerShdw blurRad="63500" dist="50800" dir="13500000">
                  <a:srgbClr val="000000">
                    <a:alpha val="50000"/>
                  </a:srgbClr>
                </a:innerShdw>
              </a:effectLst>
              <a:cs typeface="+mn-lt"/>
              <a:sym typeface="+mn-ea"/>
            </a:endParaRPr>
          </a:p>
          <a:p>
            <a:r>
              <a:rPr lang="en-US" b="1">
                <a:solidFill>
                  <a:srgbClr val="FBFBFB"/>
                </a:solidFill>
                <a:effectLst>
                  <a:innerShdw blurRad="63500" dist="50800" dir="13500000">
                    <a:srgbClr val="000000">
                      <a:alpha val="50000"/>
                    </a:srgbClr>
                  </a:innerShdw>
                </a:effectLst>
                <a:cs typeface="+mn-lt"/>
                <a:sym typeface="+mn-ea"/>
              </a:rPr>
              <a:t>By providing a data mining approach to determine the most criminal hotspots and find the type, location and time of committed crimes, we hope to raise people’s awareness regarding the dangerous</a:t>
            </a:r>
            <a:endParaRPr lang="en-US" b="1">
              <a:solidFill>
                <a:srgbClr val="FBFBFB"/>
              </a:solidFill>
              <a:effectLst>
                <a:innerShdw blurRad="63500" dist="50800" dir="13500000">
                  <a:srgbClr val="000000">
                    <a:alpha val="50000"/>
                  </a:srgbClr>
                </a:innerShdw>
              </a:effectLst>
              <a:cs typeface="+mn-lt"/>
              <a:sym typeface="+mn-ea"/>
            </a:endParaRPr>
          </a:p>
          <a:p>
            <a:r>
              <a:rPr lang="en-US" b="1">
                <a:solidFill>
                  <a:srgbClr val="FBFBFB"/>
                </a:solidFill>
                <a:effectLst>
                  <a:innerShdw blurRad="63500" dist="50800" dir="13500000">
                    <a:srgbClr val="000000">
                      <a:alpha val="50000"/>
                    </a:srgbClr>
                  </a:innerShdw>
                </a:effectLst>
                <a:cs typeface="+mn-lt"/>
                <a:sym typeface="+mn-ea"/>
              </a:rPr>
              <a:t>locations in certain time periods</a:t>
            </a:r>
            <a:r>
              <a:rPr lang="en-US">
                <a:solidFill>
                  <a:srgbClr val="FBFBFB"/>
                </a:solidFill>
                <a:effectLst>
                  <a:innerShdw blurRad="63500" dist="50800" dir="13500000">
                    <a:srgbClr val="000000">
                      <a:alpha val="50000"/>
                    </a:srgbClr>
                  </a:innerShdw>
                </a:effectLst>
                <a:cs typeface="+mn-lt"/>
                <a:sym typeface="+mn-ea"/>
              </a:rPr>
              <a:t>.</a:t>
            </a:r>
            <a:endParaRPr lang="en-US">
              <a:solidFill>
                <a:srgbClr val="FBFBFB"/>
              </a:solidFill>
              <a:effectLst>
                <a:innerShdw blurRad="63500" dist="50800" dir="13500000">
                  <a:srgbClr val="000000">
                    <a:alpha val="50000"/>
                  </a:srgbClr>
                </a:innerShdw>
              </a:effectLst>
              <a:cs typeface="+mn-lt"/>
              <a:sym typeface="+mn-ea"/>
            </a:endParaRPr>
          </a:p>
          <a:p>
            <a:endParaRPr lang="en-US">
              <a:solidFill>
                <a:srgbClr val="FBFBFB"/>
              </a:solidFill>
              <a:effectLst>
                <a:innerShdw blurRad="63500" dist="50800" dir="13500000">
                  <a:srgbClr val="000000">
                    <a:alpha val="50000"/>
                  </a:srgbClr>
                </a:innerShdw>
              </a:effectLst>
              <a:cs typeface="+mn-lt"/>
              <a:sym typeface="+mn-ea"/>
            </a:endParaRPr>
          </a:p>
          <a:p>
            <a:r>
              <a:rPr lang="en-US" b="1">
                <a:solidFill>
                  <a:schemeClr val="bg2"/>
                </a:solidFill>
                <a:effectLst>
                  <a:innerShdw blurRad="63500" dist="50800" dir="13500000">
                    <a:srgbClr val="000000">
                      <a:alpha val="50000"/>
                    </a:srgbClr>
                  </a:innerShdw>
                </a:effectLst>
                <a:cs typeface="+mn-lt"/>
              </a:rPr>
              <a:t>By hand, these are arduous tasks but AI categorization s</a:t>
            </a:r>
            <a:r>
              <a:rPr lang="en-IN" altLang="en-US" b="1">
                <a:solidFill>
                  <a:schemeClr val="bg2"/>
                </a:solidFill>
                <a:effectLst>
                  <a:innerShdw blurRad="63500" dist="50800" dir="13500000">
                    <a:srgbClr val="000000">
                      <a:alpha val="50000"/>
                    </a:srgbClr>
                  </a:innerShdw>
                </a:effectLst>
                <a:cs typeface="+mn-lt"/>
              </a:rPr>
              <a:t>h</a:t>
            </a:r>
            <a:r>
              <a:rPr lang="en-US" b="1">
                <a:solidFill>
                  <a:schemeClr val="bg2"/>
                </a:solidFill>
                <a:effectLst>
                  <a:innerShdw blurRad="63500" dist="50800" dir="13500000">
                    <a:srgbClr val="000000">
                      <a:alpha val="50000"/>
                    </a:srgbClr>
                  </a:innerShdw>
                </a:effectLst>
                <a:cs typeface="+mn-lt"/>
              </a:rPr>
              <a:t>ifting</a:t>
            </a:r>
            <a:endParaRPr lang="en-US" b="1">
              <a:solidFill>
                <a:schemeClr val="bg2"/>
              </a:solidFill>
              <a:effectLst>
                <a:innerShdw blurRad="63500" dist="50800" dir="13500000">
                  <a:srgbClr val="000000">
                    <a:alpha val="50000"/>
                  </a:srgbClr>
                </a:innerShdw>
              </a:effectLst>
              <a:cs typeface="+mn-lt"/>
            </a:endParaRPr>
          </a:p>
          <a:p>
            <a:r>
              <a:rPr lang="en-US" b="1">
                <a:solidFill>
                  <a:schemeClr val="bg2"/>
                </a:solidFill>
                <a:effectLst>
                  <a:innerShdw blurRad="63500" dist="50800" dir="13500000">
                    <a:srgbClr val="000000">
                      <a:alpha val="50000"/>
                    </a:srgbClr>
                  </a:innerShdw>
                </a:effectLst>
                <a:cs typeface="+mn-lt"/>
              </a:rPr>
              <a:t>through massive amounts of visual data along with ML behavior</a:t>
            </a:r>
            <a:endParaRPr lang="en-US" b="1">
              <a:solidFill>
                <a:schemeClr val="bg2"/>
              </a:solidFill>
              <a:effectLst>
                <a:innerShdw blurRad="63500" dist="50800" dir="13500000">
                  <a:srgbClr val="000000">
                    <a:alpha val="50000"/>
                  </a:srgbClr>
                </a:innerShdw>
              </a:effectLst>
              <a:cs typeface="+mn-lt"/>
            </a:endParaRPr>
          </a:p>
          <a:p>
            <a:r>
              <a:rPr lang="en-US" b="1">
                <a:solidFill>
                  <a:schemeClr val="bg2"/>
                </a:solidFill>
                <a:effectLst>
                  <a:innerShdw blurRad="63500" dist="50800" dir="13500000">
                    <a:srgbClr val="000000">
                      <a:alpha val="50000"/>
                    </a:srgbClr>
                  </a:innerShdw>
                </a:effectLst>
                <a:cs typeface="+mn-lt"/>
              </a:rPr>
              <a:t>scripts AI/ML algorithms can eliminate human errors especially in</a:t>
            </a:r>
            <a:endParaRPr lang="en-US" b="1">
              <a:solidFill>
                <a:schemeClr val="bg2"/>
              </a:solidFill>
              <a:effectLst>
                <a:innerShdw blurRad="63500" dist="50800" dir="13500000">
                  <a:srgbClr val="000000">
                    <a:alpha val="50000"/>
                  </a:srgbClr>
                </a:innerShdw>
              </a:effectLst>
              <a:cs typeface="+mn-lt"/>
            </a:endParaRPr>
          </a:p>
          <a:p>
            <a:r>
              <a:rPr lang="en-US" b="1">
                <a:solidFill>
                  <a:schemeClr val="bg2"/>
                </a:solidFill>
                <a:effectLst>
                  <a:innerShdw blurRad="63500" dist="50800" dir="13500000">
                    <a:srgbClr val="000000">
                      <a:alpha val="50000"/>
                    </a:srgbClr>
                  </a:innerShdw>
                </a:effectLst>
                <a:cs typeface="+mn-lt"/>
              </a:rPr>
              <a:t>witness identification and therefore increasing arrest accuracy. </a:t>
            </a:r>
            <a:endParaRPr lang="en-US" b="1">
              <a:solidFill>
                <a:schemeClr val="bg2"/>
              </a:solidFill>
              <a:effectLst>
                <a:innerShdw blurRad="63500" dist="50800" dir="13500000">
                  <a:srgbClr val="000000">
                    <a:alpha val="50000"/>
                  </a:srgbClr>
                </a:innerShdw>
              </a:effectLst>
              <a:cs typeface="+mn-lt"/>
            </a:endParaRPr>
          </a:p>
          <a:p>
            <a:endParaRPr lang="en-US" b="1">
              <a:solidFill>
                <a:schemeClr val="bg2"/>
              </a:solidFill>
              <a:effectLst>
                <a:innerShdw blurRad="63500" dist="50800" dir="13500000">
                  <a:srgbClr val="000000">
                    <a:alpha val="50000"/>
                  </a:srgbClr>
                </a:innerShdw>
              </a:effectLst>
              <a:cs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ppt_x</p:attrName>
                                        </p:attrNameLst>
                                      </p:cBhvr>
                                      <p:tavLst>
                                        <p:tav tm="0">
                                          <p:val>
                                            <p:strVal val="#ppt_x+#ppt_w*1.125000"/>
                                          </p:val>
                                        </p:tav>
                                        <p:tav tm="100000">
                                          <p:val>
                                            <p:strVal val="#ppt_x"/>
                                          </p:val>
                                        </p:tav>
                                      </p:tavLst>
                                    </p:anim>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36900" y="588010"/>
            <a:ext cx="4064635" cy="1083959"/>
            <a:chOff x="3006462" y="707524"/>
            <a:chExt cx="3237233" cy="1084039"/>
          </a:xfrm>
        </p:grpSpPr>
        <p:sp>
          <p:nvSpPr>
            <p:cNvPr id="9" name="Text Box 5"/>
            <p:cNvSpPr txBox="1">
              <a:spLocks noChangeArrowheads="1"/>
            </p:cNvSpPr>
            <p:nvPr/>
          </p:nvSpPr>
          <p:spPr bwMode="auto">
            <a:xfrm>
              <a:off x="3024989" y="1269554"/>
              <a:ext cx="3218706" cy="522009"/>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2800" b="1" dirty="0">
                  <a:solidFill>
                    <a:srgbClr val="252A85"/>
                  </a:solidFill>
                  <a:latin typeface="+mj-lt"/>
                  <a:cs typeface="굴림" pitchFamily="50" charset="-127"/>
                </a:rPr>
                <a:t>Bliss of Automation</a:t>
              </a:r>
              <a:endParaRPr kumimoji="1" lang="en-IN" altLang="en-US" sz="2800" b="1" dirty="0">
                <a:solidFill>
                  <a:srgbClr val="252A85"/>
                </a:solidFill>
                <a:latin typeface="+mj-lt"/>
                <a:cs typeface="굴림" pitchFamily="50" charset="-127"/>
              </a:endParaRPr>
            </a:p>
          </p:txBody>
        </p:sp>
        <p:sp>
          <p:nvSpPr>
            <p:cNvPr id="11" name="Text Box 4"/>
            <p:cNvSpPr txBox="1">
              <a:spLocks noChangeArrowheads="1"/>
            </p:cNvSpPr>
            <p:nvPr/>
          </p:nvSpPr>
          <p:spPr bwMode="auto">
            <a:xfrm>
              <a:off x="3006462" y="707524"/>
              <a:ext cx="936104" cy="706807"/>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smtClean="0">
                  <a:solidFill>
                    <a:srgbClr val="252A85"/>
                  </a:solidFill>
                  <a:latin typeface="+mj-lt"/>
                  <a:ea typeface="Malgun Gothic" panose="020B0503020000020004" pitchFamily="50" charset="-127"/>
                  <a:cs typeface="굴림" pitchFamily="50" charset="-127"/>
                </a:rPr>
                <a:t>0</a:t>
              </a:r>
              <a:r>
                <a:rPr kumimoji="1" lang="en-IN" altLang="en-US" sz="4000" b="1" dirty="0" smtClean="0">
                  <a:solidFill>
                    <a:srgbClr val="252A85"/>
                  </a:solidFill>
                  <a:latin typeface="+mj-lt"/>
                  <a:ea typeface="Malgun Gothic" panose="020B0503020000020004" pitchFamily="50" charset="-127"/>
                  <a:cs typeface="굴림" pitchFamily="50" charset="-127"/>
                </a:rPr>
                <a:t>2</a:t>
              </a:r>
              <a:endParaRPr kumimoji="1" lang="en-IN" altLang="en-US" sz="4000" b="1" dirty="0" smtClean="0">
                <a:solidFill>
                  <a:srgbClr val="252A85"/>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38810" y="1405255"/>
            <a:ext cx="5335270" cy="5692775"/>
          </a:xfrm>
          <a:prstGeom prst="rect">
            <a:avLst/>
          </a:prstGeom>
          <a:noFill/>
          <a:ln w="9525">
            <a:noFill/>
            <a:miter lim="800000"/>
          </a:ln>
          <a:effectLst/>
        </p:spPr>
        <p:txBody>
          <a:bodyPr vert="horz" wrap="square" lIns="91440" tIns="45720" rIns="91440" bIns="45720" numCol="1" anchor="t" anchorCtr="0" compatLnSpc="1">
            <a:spAutoFit/>
          </a:bodyPr>
          <a:lstStyle/>
          <a:p>
            <a:pPr marR="0" indent="0" defTabSz="914400" fontAlgn="base">
              <a:lnSpc>
                <a:spcPct val="200000"/>
              </a:lnSpc>
              <a:spcBef>
                <a:spcPct val="0"/>
              </a:spcBef>
              <a:spcAft>
                <a:spcPct val="0"/>
              </a:spcAft>
              <a:buClrTx/>
              <a:buSzTx/>
              <a:buFont typeface="+mj-lt"/>
              <a:buNone/>
            </a:pPr>
            <a:r>
              <a:rPr kumimoji="1" lang="en-IN" altLang="en-US" b="1" i="1" dirty="0">
                <a:solidFill>
                  <a:schemeClr val="bg1"/>
                </a:solidFill>
                <a:latin typeface="+mj-lt"/>
                <a:cs typeface="굴림" pitchFamily="50" charset="-127"/>
              </a:rPr>
              <a:t>Steps:</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 Data Collection</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Data Preparation</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Choos</a:t>
            </a:r>
            <a:r>
              <a:rPr lang="en-IN" altLang="en-US" sz="1800">
                <a:solidFill>
                  <a:schemeClr val="bg1"/>
                </a:solidFill>
                <a:sym typeface="+mn-ea"/>
              </a:rPr>
              <a:t>ing</a:t>
            </a:r>
            <a:r>
              <a:rPr lang="en-US" sz="1800">
                <a:solidFill>
                  <a:schemeClr val="bg1"/>
                </a:solidFill>
                <a:sym typeface="+mn-ea"/>
              </a:rPr>
              <a:t> a Model</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Train the Model</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Evaluat</a:t>
            </a:r>
            <a:r>
              <a:rPr lang="en-IN" altLang="en-US" sz="1800">
                <a:solidFill>
                  <a:schemeClr val="bg1"/>
                </a:solidFill>
                <a:sym typeface="+mn-ea"/>
              </a:rPr>
              <a:t>ion of</a:t>
            </a:r>
            <a:r>
              <a:rPr lang="en-US" sz="1800">
                <a:solidFill>
                  <a:schemeClr val="bg1"/>
                </a:solidFill>
                <a:sym typeface="+mn-ea"/>
              </a:rPr>
              <a:t> the Model</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Parameter Tuning</a:t>
            </a:r>
            <a:endParaRPr lang="en-US" sz="1800">
              <a:solidFill>
                <a:schemeClr val="bg1"/>
              </a:solidFill>
              <a:sym typeface="+mn-ea"/>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Mak</a:t>
            </a:r>
            <a:r>
              <a:rPr lang="en-IN" altLang="en-US" sz="1800">
                <a:solidFill>
                  <a:schemeClr val="bg1"/>
                </a:solidFill>
                <a:sym typeface="+mn-ea"/>
              </a:rPr>
              <a:t>ing</a:t>
            </a:r>
            <a:r>
              <a:rPr lang="en-US" sz="1800">
                <a:solidFill>
                  <a:schemeClr val="bg1"/>
                </a:solidFill>
                <a:sym typeface="+mn-ea"/>
              </a:rPr>
              <a:t> Predictions</a:t>
            </a:r>
            <a:endParaRPr lang="en-US" sz="1800">
              <a:solidFill>
                <a:schemeClr val="bg1"/>
              </a:solidFill>
            </a:endParaRPr>
          </a:p>
          <a:p>
            <a:pPr marR="0" indent="-228600" defTabSz="914400" fontAlgn="base">
              <a:lnSpc>
                <a:spcPct val="200000"/>
              </a:lnSpc>
              <a:spcBef>
                <a:spcPct val="0"/>
              </a:spcBef>
              <a:spcAft>
                <a:spcPct val="0"/>
              </a:spcAft>
              <a:buClrTx/>
              <a:buSzTx/>
              <a:buFont typeface="+mj-lt"/>
              <a:buAutoNum type="arabicPeriod"/>
            </a:pPr>
            <a:endParaRPr kumimoji="1" lang="en-US" altLang="ko-KR" sz="1800" dirty="0">
              <a:solidFill>
                <a:schemeClr val="bg1"/>
              </a:solidFill>
              <a:latin typeface="+mj-lt"/>
              <a:cs typeface="굴림" pitchFamily="50" charset="-127"/>
            </a:endParaRPr>
          </a:p>
          <a:p>
            <a:pPr marR="0" indent="0" defTabSz="914400" fontAlgn="base">
              <a:lnSpc>
                <a:spcPct val="200000"/>
              </a:lnSpc>
              <a:spcBef>
                <a:spcPct val="0"/>
              </a:spcBef>
              <a:spcAft>
                <a:spcPct val="0"/>
              </a:spcAft>
              <a:buClrTx/>
              <a:buSzTx/>
              <a:buFont typeface="+mj-lt"/>
              <a:buNone/>
            </a:pPr>
            <a:endParaRPr kumimoji="1" lang="en-US" altLang="ko-KR" sz="1800" dirty="0">
              <a:solidFill>
                <a:schemeClr val="bg1"/>
              </a:solidFill>
              <a:latin typeface="+mj-lt"/>
              <a:cs typeface="굴림" pitchFamily="50" charset="-127"/>
            </a:endParaRPr>
          </a:p>
        </p:txBody>
      </p:sp>
      <p:sp>
        <p:nvSpPr>
          <p:cNvPr id="3" name="Text Box 2"/>
          <p:cNvSpPr txBox="1"/>
          <p:nvPr/>
        </p:nvSpPr>
        <p:spPr>
          <a:xfrm>
            <a:off x="6797040" y="1073785"/>
            <a:ext cx="4757420" cy="193802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b="1">
                <a:solidFill>
                  <a:schemeClr val="bg1"/>
                </a:solidFill>
              </a:rPr>
              <a:t>Automation is the technology </a:t>
            </a:r>
            <a:endParaRPr lang="en-US" b="1">
              <a:solidFill>
                <a:schemeClr val="bg1"/>
              </a:solidFill>
            </a:endParaRPr>
          </a:p>
          <a:p>
            <a:r>
              <a:rPr lang="en-US" b="1">
                <a:solidFill>
                  <a:schemeClr val="bg1"/>
                </a:solidFill>
              </a:rPr>
              <a:t>by which a process or procedure </a:t>
            </a:r>
            <a:endParaRPr lang="en-US" b="1">
              <a:solidFill>
                <a:schemeClr val="bg1"/>
              </a:solidFill>
            </a:endParaRPr>
          </a:p>
          <a:p>
            <a:r>
              <a:rPr lang="en-US" b="1">
                <a:solidFill>
                  <a:schemeClr val="bg1"/>
                </a:solidFill>
              </a:rPr>
              <a:t>is performed with minimal human </a:t>
            </a:r>
            <a:endParaRPr lang="en-US" b="1">
              <a:solidFill>
                <a:schemeClr val="bg1"/>
              </a:solidFill>
            </a:endParaRPr>
          </a:p>
          <a:p>
            <a:r>
              <a:rPr lang="en-US" b="1">
                <a:solidFill>
                  <a:schemeClr val="bg1"/>
                </a:solidFill>
              </a:rPr>
              <a:t>assistance. By simplifying change  through </a:t>
            </a:r>
            <a:endParaRPr lang="en-US" b="1">
              <a:solidFill>
                <a:schemeClr val="bg1"/>
              </a:solidFill>
            </a:endParaRPr>
          </a:p>
          <a:p>
            <a:r>
              <a:rPr lang="en-US" b="1">
                <a:solidFill>
                  <a:schemeClr val="bg1"/>
                </a:solidFill>
              </a:rPr>
              <a:t>automation, you gain the time and energy to</a:t>
            </a:r>
            <a:endParaRPr lang="en-US" b="1">
              <a:solidFill>
                <a:schemeClr val="bg1"/>
              </a:solidFill>
            </a:endParaRPr>
          </a:p>
          <a:p>
            <a:r>
              <a:rPr lang="en-US" b="1">
                <a:solidFill>
                  <a:schemeClr val="bg1"/>
                </a:solidFill>
              </a:rPr>
              <a:t>focus on innovation. </a:t>
            </a:r>
            <a:endParaRPr lang="en-US" b="1">
              <a:solidFill>
                <a:schemeClr val="bg1"/>
              </a:solidFill>
            </a:endParaRPr>
          </a:p>
        </p:txBody>
      </p:sp>
      <p:sp>
        <p:nvSpPr>
          <p:cNvPr id="4" name="Text Box 3"/>
          <p:cNvSpPr txBox="1"/>
          <p:nvPr/>
        </p:nvSpPr>
        <p:spPr>
          <a:xfrm>
            <a:off x="6797040" y="3187700"/>
            <a:ext cx="5213985" cy="2922905"/>
          </a:xfrm>
          <a:prstGeom prst="rect">
            <a:avLst/>
          </a:prstGeom>
          <a:solidFill>
            <a:schemeClr val="bg1">
              <a:lumMod val="85000"/>
              <a:alpha val="52000"/>
            </a:schemeClr>
          </a:solidFill>
        </p:spPr>
        <p:txBody>
          <a:bodyPr wrap="square" rtlCol="0">
            <a:spAutoFit/>
          </a:bodyPr>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AI/ML are used to find locations or areas where most of the criminal activities takes place. AI/ML algorithms can eliminate human errors therefore increasing arrest accuracy.”</a:t>
            </a:r>
            <a:r>
              <a:rPr lang="en-IN" altLang="en-US" sz="2400"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Predictive policing”</a:t>
            </a:r>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 is the practice of identifying the date, times and</a:t>
            </a:r>
            <a:endPar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endParaRPr>
          </a:p>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locations where specific crimes are most likely to occur, then scheduling officers to patrol those areas in hopes of preventing crimes from taking </a:t>
            </a:r>
            <a:endPar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endParaRPr>
          </a:p>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place, therefore keeping neighborhoods safer. </a:t>
            </a:r>
            <a:endPar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2" presetClass="entr" presetSubtype="8" fill="hold" grpId="0" nodeType="withEffect">
                                  <p:stCondLst>
                                    <p:cond delay="0"/>
                                  </p:stCondLst>
                                  <p:childTnLst>
                                    <p:set>
                                      <p:cBhvr>
                                        <p:cTn id="8" dur="1000" fill="hold">
                                          <p:stCondLst>
                                            <p:cond delay="0"/>
                                          </p:stCondLst>
                                        </p:cTn>
                                        <p:tgtEl>
                                          <p:spTgt spid="12"/>
                                        </p:tgtEl>
                                        <p:attrNameLst>
                                          <p:attrName>style.visibility</p:attrName>
                                        </p:attrNameLst>
                                      </p:cBhvr>
                                      <p:to>
                                        <p:strVal val="visible"/>
                                      </p:to>
                                    </p:set>
                                    <p:anim calcmode="lin" valueType="num">
                                      <p:cBhvr additive="base">
                                        <p:cTn id="9" dur="1000"/>
                                        <p:tgtEl>
                                          <p:spTgt spid="12"/>
                                        </p:tgtEl>
                                        <p:attrNameLst>
                                          <p:attrName>ppt_x</p:attrName>
                                        </p:attrNameLst>
                                      </p:cBhvr>
                                      <p:tavLst>
                                        <p:tav tm="0">
                                          <p:val>
                                            <p:strVal val="#ppt_x-#ppt_w*1.125000"/>
                                          </p:val>
                                        </p:tav>
                                        <p:tav tm="100000">
                                          <p:val>
                                            <p:strVal val="#ppt_x"/>
                                          </p:val>
                                        </p:tav>
                                      </p:tavLst>
                                    </p:anim>
                                    <p:animEffect transition="in" filter="wipe(right)">
                                      <p:cBhvr>
                                        <p:cTn id="10" dur="1000"/>
                                        <p:tgtEl>
                                          <p:spTgt spid="1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left)">
                                      <p:cBhvr>
                                        <p:cTn id="14" dur="500"/>
                                        <p:tgtEl>
                                          <p:spTgt spid="3"/>
                                        </p:tgtEl>
                                      </p:cBhvr>
                                    </p:animEffect>
                                  </p:childTnLst>
                                </p:cTn>
                              </p:par>
                              <p:par>
                                <p:cTn id="15" presetID="12" presetClass="entr" presetSubtype="2" fill="hold" grpId="1"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left)">
                                      <p:cBhvr>
                                        <p:cTn id="18" dur="500"/>
                                        <p:tgtEl>
                                          <p:spTgt spid="3"/>
                                        </p:tgtEl>
                                      </p:cBhvr>
                                    </p:animEffect>
                                  </p:childTnLst>
                                </p:cTn>
                              </p:par>
                              <p:par>
                                <p:cTn id="19" presetID="12" presetClass="entr" presetSubtype="2" fill="hold" grpId="0" nodeType="withEffect">
                                  <p:stCondLst>
                                    <p:cond delay="0"/>
                                  </p:stCondLst>
                                  <p:childTnLst>
                                    <p:set>
                                      <p:cBhvr>
                                        <p:cTn id="20" dur="1000" fill="hold">
                                          <p:stCondLst>
                                            <p:cond delay="0"/>
                                          </p:stCondLst>
                                        </p:cTn>
                                        <p:tgtEl>
                                          <p:spTgt spid="4"/>
                                        </p:tgtEl>
                                        <p:attrNameLst>
                                          <p:attrName>style.visibility</p:attrName>
                                        </p:attrNameLst>
                                      </p:cBhvr>
                                      <p:to>
                                        <p:strVal val="visible"/>
                                      </p:to>
                                    </p:set>
                                    <p:anim calcmode="lin" valueType="num">
                                      <p:cBhvr additive="base">
                                        <p:cTn id="21" dur="1000"/>
                                        <p:tgtEl>
                                          <p:spTgt spid="4"/>
                                        </p:tgtEl>
                                        <p:attrNameLst>
                                          <p:attrName>ppt_x</p:attrName>
                                        </p:attrNameLst>
                                      </p:cBhvr>
                                      <p:tavLst>
                                        <p:tav tm="0">
                                          <p:val>
                                            <p:strVal val="#ppt_x+#ppt_w*1.125000"/>
                                          </p:val>
                                        </p:tav>
                                        <p:tav tm="100000">
                                          <p:val>
                                            <p:strVal val="#ppt_x"/>
                                          </p:val>
                                        </p:tav>
                                      </p:tavLst>
                                    </p:anim>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3" grpId="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5271770" y="-48895"/>
            <a:ext cx="7978775" cy="1005840"/>
          </a:xfrm>
        </p:spPr>
        <p:txBody>
          <a:bodyPr/>
          <a:lstStyle/>
          <a:p>
            <a:r>
              <a:rPr lang="en-IN" altLang="ko-KR" sz="4800" dirty="0"/>
              <a:t>03</a:t>
            </a:r>
            <a:br>
              <a:rPr lang="en-IN" altLang="ko-KR" sz="4800" dirty="0"/>
            </a:br>
            <a:r>
              <a:rPr lang="en-IN" altLang="ko-KR" sz="4000" dirty="0"/>
              <a:t>Use of Dataset</a:t>
            </a:r>
            <a:endParaRPr lang="en-IN" altLang="ko-KR" sz="4000" dirty="0"/>
          </a:p>
        </p:txBody>
      </p:sp>
      <p:sp>
        <p:nvSpPr>
          <p:cNvPr id="3" name="Text Box 2"/>
          <p:cNvSpPr txBox="1"/>
          <p:nvPr/>
        </p:nvSpPr>
        <p:spPr>
          <a:xfrm>
            <a:off x="3952875" y="1444625"/>
            <a:ext cx="8308340" cy="5323205"/>
          </a:xfrm>
          <a:prstGeom prst="rect">
            <a:avLst/>
          </a:prstGeom>
          <a:noFill/>
        </p:spPr>
        <p:txBody>
          <a:bodyPr wrap="square" rtlCol="0">
            <a:spAutoFit/>
          </a:bodyPr>
          <a:p>
            <a:pPr marL="342900" indent="-342900">
              <a:buFont typeface="Arial" panose="020B0604020202020204" pitchFamily="34" charset="0"/>
              <a:buChar char="•"/>
            </a:pPr>
            <a:r>
              <a:rPr lang="en-IN" altLang="en-US">
                <a:solidFill>
                  <a:schemeClr val="bg1"/>
                </a:solidFill>
              </a:rPr>
              <a:t>The data which we have used in this model has been collected from</a:t>
            </a:r>
            <a:endParaRPr lang="en-IN" altLang="en-US">
              <a:solidFill>
                <a:schemeClr val="bg1"/>
              </a:solidFill>
            </a:endParaRPr>
          </a:p>
          <a:p>
            <a:pPr indent="0">
              <a:buFont typeface="Arial" panose="020B0604020202020204" pitchFamily="34" charset="0"/>
              <a:buNone/>
            </a:pPr>
            <a:r>
              <a:rPr lang="en-IN" altLang="en-US">
                <a:solidFill>
                  <a:schemeClr val="bg1"/>
                </a:solidFill>
              </a:rPr>
              <a:t>    Toronto Police Service- Public safety portal.</a:t>
            </a:r>
            <a:endParaRPr lang="en-IN" altLang="en-US">
              <a:solidFill>
                <a:schemeClr val="bg1"/>
              </a:solidFill>
            </a:endParaRP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 This collected data can be used to extract meaningful information which</a:t>
            </a:r>
            <a:endParaRPr lang="en-IN" altLang="en-US">
              <a:solidFill>
                <a:schemeClr val="bg1"/>
              </a:solidFill>
            </a:endParaRPr>
          </a:p>
          <a:p>
            <a:pPr indent="0">
              <a:buFont typeface="Arial" panose="020B0604020202020204" pitchFamily="34" charset="0"/>
              <a:buNone/>
            </a:pPr>
            <a:r>
              <a:rPr lang="en-IN" altLang="en-US">
                <a:solidFill>
                  <a:schemeClr val="bg1"/>
                </a:solidFill>
              </a:rPr>
              <a:t>can help both the police department and the public to maintain safe</a:t>
            </a:r>
            <a:endParaRPr lang="en-IN" altLang="en-US">
              <a:solidFill>
                <a:schemeClr val="bg1"/>
              </a:solidFill>
            </a:endParaRPr>
          </a:p>
          <a:p>
            <a:pPr indent="0">
              <a:buFont typeface="Arial" panose="020B0604020202020204" pitchFamily="34" charset="0"/>
              <a:buNone/>
            </a:pPr>
            <a:r>
              <a:rPr lang="en-IN" altLang="en-US">
                <a:solidFill>
                  <a:schemeClr val="bg1"/>
                </a:solidFill>
              </a:rPr>
              <a:t>surroundings. Identifying crime and predicting dangerous hotspots at a</a:t>
            </a:r>
            <a:endParaRPr lang="en-IN" altLang="en-US">
              <a:solidFill>
                <a:schemeClr val="bg1"/>
              </a:solidFill>
            </a:endParaRPr>
          </a:p>
          <a:p>
            <a:pPr indent="0">
              <a:buFont typeface="Arial" panose="020B0604020202020204" pitchFamily="34" charset="0"/>
              <a:buNone/>
            </a:pPr>
            <a:r>
              <a:rPr lang="en-IN" altLang="en-US">
                <a:solidFill>
                  <a:schemeClr val="bg1"/>
                </a:solidFill>
              </a:rPr>
              <a:t>certain time and place could provide a better visualization for both public</a:t>
            </a:r>
            <a:endParaRPr lang="en-IN" altLang="en-US">
              <a:solidFill>
                <a:schemeClr val="bg1"/>
              </a:solidFill>
            </a:endParaRPr>
          </a:p>
          <a:p>
            <a:pPr indent="0">
              <a:buFont typeface="Arial" panose="020B0604020202020204" pitchFamily="34" charset="0"/>
              <a:buNone/>
            </a:pPr>
            <a:r>
              <a:rPr lang="en-IN" altLang="en-US">
                <a:solidFill>
                  <a:schemeClr val="bg1"/>
                </a:solidFill>
              </a:rPr>
              <a:t>and authorities.</a:t>
            </a:r>
            <a:endParaRPr lang="en-IN" altLang="en-US">
              <a:solidFill>
                <a:schemeClr val="bg1"/>
              </a:solidFill>
            </a:endParaRP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In this dataset we have columns such as- Occurence date, month, reporting</a:t>
            </a:r>
            <a:endParaRPr lang="en-IN" altLang="en-US">
              <a:solidFill>
                <a:schemeClr val="bg1"/>
              </a:solidFill>
            </a:endParaRPr>
          </a:p>
          <a:p>
            <a:pPr indent="0">
              <a:buFont typeface="Arial" panose="020B0604020202020204" pitchFamily="34" charset="0"/>
              <a:buNone/>
            </a:pPr>
            <a:r>
              <a:rPr lang="en-IN" altLang="en-US">
                <a:solidFill>
                  <a:schemeClr val="bg1"/>
                </a:solidFill>
              </a:rPr>
              <a:t>date , Neighborhood, type of offence, MCI (or Major Crime Indicators). This </a:t>
            </a:r>
            <a:endParaRPr lang="en-IN" altLang="en-US">
              <a:solidFill>
                <a:schemeClr val="bg1"/>
              </a:solidFill>
            </a:endParaRPr>
          </a:p>
          <a:p>
            <a:pPr indent="0">
              <a:buFont typeface="Arial" panose="020B0604020202020204" pitchFamily="34" charset="0"/>
              <a:buNone/>
            </a:pPr>
            <a:r>
              <a:rPr lang="en-IN" altLang="en-US">
                <a:solidFill>
                  <a:schemeClr val="bg1"/>
                </a:solidFill>
              </a:rPr>
              <a:t>would help in clearly showcasing which neighbourhood are dangerous and</a:t>
            </a:r>
            <a:endParaRPr lang="en-IN" altLang="en-US">
              <a:solidFill>
                <a:schemeClr val="bg1"/>
              </a:solidFill>
            </a:endParaRPr>
          </a:p>
          <a:p>
            <a:pPr indent="0">
              <a:buFont typeface="Arial" panose="020B0604020202020204" pitchFamily="34" charset="0"/>
              <a:buNone/>
            </a:pPr>
            <a:r>
              <a:rPr lang="en-IN" altLang="en-US">
                <a:solidFill>
                  <a:schemeClr val="bg1"/>
                </a:solidFill>
              </a:rPr>
              <a:t>require more focus of police agencies. It would also supplement to the general public’s knowledge for their own well-being and safety.</a:t>
            </a:r>
            <a:endParaRPr lang="en-IN" altLang="en-US">
              <a:solidFill>
                <a:schemeClr val="bg1"/>
              </a:solidFill>
            </a:endParaRP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We have used several time series forcasting along with classification and</a:t>
            </a:r>
            <a:endParaRPr lang="en-IN" altLang="en-US">
              <a:solidFill>
                <a:schemeClr val="bg1"/>
              </a:solidFill>
            </a:endParaRPr>
          </a:p>
          <a:p>
            <a:pPr indent="0">
              <a:buFont typeface="Arial" panose="020B0604020202020204" pitchFamily="34" charset="0"/>
              <a:buNone/>
            </a:pPr>
            <a:r>
              <a:rPr lang="en-IN" altLang="en-US">
                <a:solidFill>
                  <a:schemeClr val="bg1"/>
                </a:solidFill>
              </a:rPr>
              <a:t> clustering algorithms to validate the results.</a:t>
            </a:r>
            <a:endParaRPr lang="en-IN" altLang="en-US">
              <a:solidFill>
                <a:schemeClr val="bg1"/>
              </a:solidFill>
            </a:endParaRPr>
          </a:p>
        </p:txBody>
      </p:sp>
      <p:graphicFrame>
        <p:nvGraphicFramePr>
          <p:cNvPr id="4" name="Diagram 3"/>
          <p:cNvGraphicFramePr/>
          <p:nvPr/>
        </p:nvGraphicFramePr>
        <p:xfrm>
          <a:off x="171450" y="956945"/>
          <a:ext cx="2241550" cy="40405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2" presetClass="entr" presetSubtype="2" fill="hold" grpId="0" nodeType="withEffect">
                                  <p:stCondLst>
                                    <p:cond delay="0"/>
                                  </p:stCondLst>
                                  <p:childTnLst>
                                    <p:set>
                                      <p:cBhvr>
                                        <p:cTn id="12" dur="1000" fill="hold">
                                          <p:stCondLst>
                                            <p:cond delay="0"/>
                                          </p:stCondLst>
                                        </p:cTn>
                                        <p:tgtEl>
                                          <p:spTgt spid="3"/>
                                        </p:tgtEl>
                                        <p:attrNameLst>
                                          <p:attrName>style.visibility</p:attrName>
                                        </p:attrNameLst>
                                      </p:cBhvr>
                                      <p:to>
                                        <p:strVal val="visible"/>
                                      </p:to>
                                    </p:set>
                                    <p:anim calcmode="lin" valueType="num">
                                      <p:cBhvr additive="base">
                                        <p:cTn id="13" dur="1000"/>
                                        <p:tgtEl>
                                          <p:spTgt spid="3"/>
                                        </p:tgtEl>
                                        <p:attrNameLst>
                                          <p:attrName>ppt_x</p:attrName>
                                        </p:attrNameLst>
                                      </p:cBhvr>
                                      <p:tavLst>
                                        <p:tav tm="0">
                                          <p:val>
                                            <p:strVal val="#ppt_x+#ppt_w*1.125000"/>
                                          </p:val>
                                        </p:tav>
                                        <p:tav tm="100000">
                                          <p:val>
                                            <p:strVal val="#ppt_x"/>
                                          </p:val>
                                        </p:tav>
                                      </p:tavLst>
                                    </p:anim>
                                    <p:animEffect transition="in" filter="wipe(left)">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IN" altLang="ko-KR" dirty="0"/>
              <a:t>04</a:t>
            </a:r>
            <a:br>
              <a:rPr lang="en-IN" altLang="ko-KR" dirty="0"/>
            </a:br>
            <a:r>
              <a:rPr lang="en-IN" altLang="ko-KR" dirty="0"/>
              <a:t>Data Pre-Processing</a:t>
            </a:r>
            <a:endParaRPr lang="en-IN" altLang="ko-KR" dirty="0"/>
          </a:p>
        </p:txBody>
      </p:sp>
      <p:sp>
        <p:nvSpPr>
          <p:cNvPr id="5" name="Text Box 4"/>
          <p:cNvSpPr txBox="1"/>
          <p:nvPr/>
        </p:nvSpPr>
        <p:spPr>
          <a:xfrm>
            <a:off x="100965" y="1452880"/>
            <a:ext cx="5686425" cy="4707890"/>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p>
            <a:pPr marL="342900" indent="-342900" algn="l">
              <a:buFont typeface="Arial" panose="020B0604020202020204" pitchFamily="34" charset="0"/>
              <a:buChar char="•"/>
            </a:pPr>
            <a:r>
              <a:rPr lang="en-IN" altLang="en-US" b="1" i="1"/>
              <a:t>There were many duplicates as well as there werecolumns like X,Y coordinates , NeighborhoodID,</a:t>
            </a:r>
            <a:endParaRPr lang="en-IN" altLang="en-US" b="1" i="1"/>
          </a:p>
          <a:p>
            <a:pPr indent="0">
              <a:buFont typeface="Arial" panose="020B0604020202020204" pitchFamily="34" charset="0"/>
              <a:buNone/>
            </a:pPr>
            <a:r>
              <a:rPr lang="en-IN" altLang="en-US" b="1" i="1"/>
              <a:t>ReportDayOfweek, etc which were not that relevant</a:t>
            </a:r>
            <a:endParaRPr lang="en-IN" altLang="en-US" b="1" i="1"/>
          </a:p>
          <a:p>
            <a:pPr indent="0">
              <a:buFont typeface="Arial" panose="020B0604020202020204" pitchFamily="34" charset="0"/>
              <a:buNone/>
            </a:pPr>
            <a:r>
              <a:rPr lang="en-IN" altLang="en-US" b="1" i="1"/>
              <a:t>for predictions and clustering so we had to drop those</a:t>
            </a:r>
            <a:endParaRPr lang="en-IN" altLang="en-US" b="1" i="1"/>
          </a:p>
          <a:p>
            <a:pPr indent="0">
              <a:buFont typeface="Arial" panose="020B0604020202020204" pitchFamily="34" charset="0"/>
              <a:buNone/>
            </a:pPr>
            <a:r>
              <a:rPr lang="en-IN" altLang="en-US" b="1" i="1"/>
              <a:t>columns.</a:t>
            </a:r>
            <a:endParaRPr lang="en-IN" altLang="en-US" b="1" i="1"/>
          </a:p>
          <a:p>
            <a:pPr marL="342900" indent="-342900">
              <a:buFont typeface="Arial" panose="020B0604020202020204" pitchFamily="34" charset="0"/>
              <a:buChar char="•"/>
            </a:pPr>
            <a:r>
              <a:rPr lang="en-IN" altLang="en-US" b="1" i="1"/>
              <a:t>Using the data after dropping these columns we</a:t>
            </a:r>
            <a:endParaRPr lang="en-IN" altLang="en-US" b="1" i="1"/>
          </a:p>
          <a:p>
            <a:pPr indent="0">
              <a:buFont typeface="Arial" panose="020B0604020202020204" pitchFamily="34" charset="0"/>
              <a:buNone/>
            </a:pPr>
            <a:r>
              <a:rPr lang="en-IN" altLang="en-US" b="1" i="1"/>
              <a:t> have done various vizualizations using grouping</a:t>
            </a:r>
            <a:endParaRPr lang="en-IN" altLang="en-US" b="1" i="1"/>
          </a:p>
          <a:p>
            <a:pPr indent="0">
              <a:buFont typeface="Arial" panose="020B0604020202020204" pitchFamily="34" charset="0"/>
              <a:buNone/>
            </a:pPr>
            <a:r>
              <a:rPr lang="en-IN" altLang="en-US" b="1" i="1"/>
              <a:t>techniques.</a:t>
            </a:r>
            <a:endParaRPr lang="en-IN" altLang="en-US" b="1" i="1"/>
          </a:p>
          <a:p>
            <a:pPr marL="342900" indent="-342900">
              <a:buFont typeface="Arial" panose="020B0604020202020204" pitchFamily="34" charset="0"/>
              <a:buChar char="•"/>
            </a:pPr>
            <a:r>
              <a:rPr lang="en-IN" altLang="en-US" b="1" i="1"/>
              <a:t>We had to factorise various independent and</a:t>
            </a:r>
            <a:endParaRPr lang="en-IN" altLang="en-US" b="1" i="1"/>
          </a:p>
          <a:p>
            <a:pPr indent="0">
              <a:buFont typeface="Arial" panose="020B0604020202020204" pitchFamily="34" charset="0"/>
              <a:buNone/>
            </a:pPr>
            <a:r>
              <a:rPr lang="en-IN" altLang="en-US" b="1" i="1"/>
              <a:t>dependent variable for classification. Also,</a:t>
            </a:r>
            <a:endParaRPr lang="en-IN" altLang="en-US" b="1" i="1"/>
          </a:p>
          <a:p>
            <a:pPr indent="0">
              <a:buFont typeface="Arial" panose="020B0604020202020204" pitchFamily="34" charset="0"/>
              <a:buNone/>
            </a:pPr>
            <a:r>
              <a:rPr lang="en-IN" altLang="en-US" b="1" i="1"/>
              <a:t>OneHotEncoder() was used  to all the X variables for</a:t>
            </a:r>
            <a:endParaRPr lang="en-IN" altLang="en-US" b="1" i="1"/>
          </a:p>
          <a:p>
            <a:pPr indent="0">
              <a:buFont typeface="Arial" panose="020B0604020202020204" pitchFamily="34" charset="0"/>
              <a:buNone/>
            </a:pPr>
            <a:r>
              <a:rPr lang="en-IN" altLang="en-US" b="1" i="1"/>
              <a:t>input into the classification model.</a:t>
            </a:r>
            <a:endParaRPr lang="en-IN" altLang="en-US" b="1" i="1"/>
          </a:p>
          <a:p>
            <a:pPr marL="342900" indent="-342900">
              <a:buFont typeface="Arial" panose="020B0604020202020204" pitchFamily="34" charset="0"/>
              <a:buChar char="•"/>
            </a:pPr>
            <a:r>
              <a:rPr lang="en-IN" altLang="en-US" b="1" i="1"/>
              <a:t>Also we, have considered those crimes which took</a:t>
            </a:r>
            <a:endParaRPr lang="en-IN" altLang="en-US" b="1" i="1"/>
          </a:p>
          <a:p>
            <a:pPr indent="0">
              <a:buFont typeface="Arial" panose="020B0604020202020204" pitchFamily="34" charset="0"/>
              <a:buNone/>
            </a:pPr>
            <a:r>
              <a:rPr lang="en-IN" altLang="en-US" b="1" i="1"/>
              <a:t> place after December 2014 as before that there were not sufficient data.</a:t>
            </a:r>
            <a:endParaRPr lang="en-IN" altLang="en-US" b="1" i="1"/>
          </a:p>
        </p:txBody>
      </p:sp>
      <p:pic>
        <p:nvPicPr>
          <p:cNvPr id="7" name="Content Placeholder 6" descr="Screenshot 2020-12-02 23.43.38"/>
          <p:cNvPicPr>
            <a:picLocks noChangeAspect="1"/>
          </p:cNvPicPr>
          <p:nvPr>
            <p:ph idx="1"/>
          </p:nvPr>
        </p:nvPicPr>
        <p:blipFill>
          <a:blip r:embed="rId1"/>
          <a:srcRect l="20641" t="42274" r="50218" b="29258"/>
          <a:stretch>
            <a:fillRect/>
          </a:stretch>
        </p:blipFill>
        <p:spPr>
          <a:xfrm>
            <a:off x="5787390" y="4932680"/>
            <a:ext cx="4693920" cy="1843405"/>
          </a:xfrm>
          <a:prstGeom prst="rect">
            <a:avLst/>
          </a:prstGeom>
        </p:spPr>
      </p:pic>
      <p:pic>
        <p:nvPicPr>
          <p:cNvPr id="8" name="Picture 7" descr="Screenshot 2020-12-02 23.45.57"/>
          <p:cNvPicPr>
            <a:picLocks noChangeAspect="1"/>
          </p:cNvPicPr>
          <p:nvPr/>
        </p:nvPicPr>
        <p:blipFill>
          <a:blip r:embed="rId2"/>
          <a:srcRect l="16016" t="49293" r="20903" b="24893"/>
          <a:stretch>
            <a:fillRect/>
          </a:stretch>
        </p:blipFill>
        <p:spPr>
          <a:xfrm>
            <a:off x="5787390" y="2822575"/>
            <a:ext cx="5949950" cy="1983105"/>
          </a:xfrm>
          <a:prstGeom prst="rect">
            <a:avLst/>
          </a:prstGeom>
        </p:spPr>
      </p:pic>
      <p:pic>
        <p:nvPicPr>
          <p:cNvPr id="9" name="Picture 8" descr="Screenshot 2020-12-03 00.01.31"/>
          <p:cNvPicPr>
            <a:picLocks noChangeAspect="1"/>
          </p:cNvPicPr>
          <p:nvPr/>
        </p:nvPicPr>
        <p:blipFill>
          <a:blip r:embed="rId3"/>
          <a:srcRect l="22172" t="43401" r="16824" b="26263"/>
          <a:stretch>
            <a:fillRect/>
          </a:stretch>
        </p:blipFill>
        <p:spPr>
          <a:xfrm>
            <a:off x="5787390" y="260350"/>
            <a:ext cx="6452235" cy="2463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ppt_x</p:attrName>
                                        </p:attrNameLst>
                                      </p:cBhvr>
                                      <p:tavLst>
                                        <p:tav tm="0">
                                          <p:val>
                                            <p:strVal val="#ppt_x-#ppt_w*1.125000"/>
                                          </p:val>
                                        </p:tav>
                                        <p:tav tm="100000">
                                          <p:val>
                                            <p:strVal val="#ppt_x"/>
                                          </p:val>
                                        </p:tav>
                                      </p:tavLst>
                                    </p:anim>
                                    <p:animEffect transition="in" filter="wipe(right)">
                                      <p:cBhvr>
                                        <p:cTn id="22" dur="500"/>
                                        <p:tgtEl>
                                          <p:spTgt spid="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4" name="Text Box 3"/>
          <p:cNvSpPr txBox="1"/>
          <p:nvPr/>
        </p:nvSpPr>
        <p:spPr>
          <a:xfrm>
            <a:off x="426085" y="-133350"/>
            <a:ext cx="6322695" cy="1445260"/>
          </a:xfrm>
          <a:prstGeom prst="rect">
            <a:avLst/>
          </a:prstGeom>
          <a:noFill/>
        </p:spPr>
        <p:txBody>
          <a:bodyPr wrap="square" rtlCol="0">
            <a:spAutoFit/>
          </a:bodyPr>
          <a:p>
            <a:r>
              <a:rPr lang="en-IN" altLang="en-US" sz="4400" b="1">
                <a:solidFill>
                  <a:schemeClr val="bg1"/>
                </a:solidFill>
              </a:rPr>
              <a:t>05</a:t>
            </a:r>
            <a:endParaRPr lang="en-IN" altLang="en-US" sz="4400" b="1">
              <a:solidFill>
                <a:schemeClr val="bg1"/>
              </a:solidFill>
            </a:endParaRPr>
          </a:p>
          <a:p>
            <a:r>
              <a:rPr lang="en-IN" altLang="en-US" sz="4400" b="1">
                <a:solidFill>
                  <a:schemeClr val="bg1"/>
                </a:solidFill>
              </a:rPr>
              <a:t>Vizualization</a:t>
            </a:r>
            <a:endParaRPr lang="en-IN" altLang="en-US" sz="4400" b="1">
              <a:solidFill>
                <a:schemeClr val="bg1"/>
              </a:solidFill>
            </a:endParaRPr>
          </a:p>
        </p:txBody>
      </p:sp>
      <p:pic>
        <p:nvPicPr>
          <p:cNvPr id="97" name="Picture 97" descr="Screenshot (683)"/>
          <p:cNvPicPr>
            <a:picLocks noChangeAspect="1"/>
          </p:cNvPicPr>
          <p:nvPr/>
        </p:nvPicPr>
        <p:blipFill>
          <a:blip r:embed="rId1"/>
          <a:srcRect l="22061" t="39205" r="33372" b="24085"/>
          <a:stretch>
            <a:fillRect/>
          </a:stretch>
        </p:blipFill>
        <p:spPr>
          <a:xfrm>
            <a:off x="195580" y="1205230"/>
            <a:ext cx="5433695" cy="4448810"/>
          </a:xfrm>
          <a:prstGeom prst="rect">
            <a:avLst/>
          </a:prstGeom>
        </p:spPr>
      </p:pic>
      <p:pic>
        <p:nvPicPr>
          <p:cNvPr id="108" name="Picture 108" descr="Screenshot (684)"/>
          <p:cNvPicPr>
            <a:picLocks noChangeAspect="1"/>
          </p:cNvPicPr>
          <p:nvPr/>
        </p:nvPicPr>
        <p:blipFill>
          <a:blip r:embed="rId2"/>
          <a:srcRect l="21756" t="37202" r="11691" b="16615"/>
          <a:stretch>
            <a:fillRect/>
          </a:stretch>
        </p:blipFill>
        <p:spPr>
          <a:xfrm>
            <a:off x="5975985" y="1204595"/>
            <a:ext cx="6039485" cy="44494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4" name="Text Box 3"/>
          <p:cNvSpPr txBox="1"/>
          <p:nvPr/>
        </p:nvSpPr>
        <p:spPr>
          <a:xfrm>
            <a:off x="436245" y="-2540"/>
            <a:ext cx="6322695" cy="1445260"/>
          </a:xfrm>
          <a:prstGeom prst="rect">
            <a:avLst/>
          </a:prstGeom>
          <a:noFill/>
        </p:spPr>
        <p:txBody>
          <a:bodyPr wrap="square" rtlCol="0">
            <a:spAutoFit/>
          </a:bodyPr>
          <a:p>
            <a:r>
              <a:rPr lang="en-IN" altLang="en-US" sz="4400" b="1">
                <a:solidFill>
                  <a:schemeClr val="bg1"/>
                </a:solidFill>
              </a:rPr>
              <a:t>05</a:t>
            </a:r>
            <a:endParaRPr lang="en-IN" altLang="en-US" sz="4400" b="1">
              <a:solidFill>
                <a:schemeClr val="bg1"/>
              </a:solidFill>
            </a:endParaRPr>
          </a:p>
          <a:p>
            <a:r>
              <a:rPr lang="en-IN" altLang="en-US" sz="4400" b="1">
                <a:solidFill>
                  <a:schemeClr val="bg1"/>
                </a:solidFill>
              </a:rPr>
              <a:t>Vizualization</a:t>
            </a:r>
            <a:endParaRPr lang="en-IN" altLang="en-US" sz="4400" b="1">
              <a:solidFill>
                <a:schemeClr val="bg1"/>
              </a:solidFill>
            </a:endParaRPr>
          </a:p>
        </p:txBody>
      </p:sp>
      <p:pic>
        <p:nvPicPr>
          <p:cNvPr id="5" name="Content Placeholder 3" descr="Screenshot 2020-12-03 00.18.31"/>
          <p:cNvPicPr>
            <a:picLocks noChangeAspect="1"/>
          </p:cNvPicPr>
          <p:nvPr/>
        </p:nvPicPr>
        <p:blipFill>
          <a:blip r:embed="rId1"/>
          <a:srcRect l="23083" t="44477" r="23847" b="12841"/>
          <a:stretch>
            <a:fillRect/>
          </a:stretch>
        </p:blipFill>
        <p:spPr>
          <a:xfrm>
            <a:off x="6214745" y="1377315"/>
            <a:ext cx="5835015" cy="4768215"/>
          </a:xfrm>
          <a:prstGeom prst="rect">
            <a:avLst/>
          </a:prstGeom>
        </p:spPr>
      </p:pic>
      <p:pic>
        <p:nvPicPr>
          <p:cNvPr id="7" name="Content Placeholder 6" descr="Screenshot (700)"/>
          <p:cNvPicPr>
            <a:picLocks noChangeAspect="1"/>
          </p:cNvPicPr>
          <p:nvPr>
            <p:ph idx="1"/>
          </p:nvPr>
        </p:nvPicPr>
        <p:blipFill>
          <a:blip r:embed="rId2"/>
          <a:srcRect l="17421" t="26625" r="27660" b="9213"/>
          <a:stretch>
            <a:fillRect/>
          </a:stretch>
        </p:blipFill>
        <p:spPr>
          <a:xfrm>
            <a:off x="436245" y="1442720"/>
            <a:ext cx="5569585" cy="4702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36900" y="588010"/>
            <a:ext cx="4898390" cy="1207144"/>
            <a:chOff x="3006462" y="707524"/>
            <a:chExt cx="3237233" cy="1207243"/>
          </a:xfrm>
        </p:grpSpPr>
        <p:sp>
          <p:nvSpPr>
            <p:cNvPr id="9" name="Text Box 5"/>
            <p:cNvSpPr txBox="1">
              <a:spLocks noChangeArrowheads="1"/>
            </p:cNvSpPr>
            <p:nvPr/>
          </p:nvSpPr>
          <p:spPr bwMode="auto">
            <a:xfrm>
              <a:off x="3024989" y="1269554"/>
              <a:ext cx="3218706" cy="645213"/>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3600" b="1" dirty="0">
                  <a:solidFill>
                    <a:srgbClr val="252A85"/>
                  </a:solidFill>
                  <a:latin typeface="+mj-lt"/>
                  <a:cs typeface="굴림" pitchFamily="50" charset="-127"/>
                </a:rPr>
                <a:t>Time Series Forcasting</a:t>
              </a:r>
              <a:endParaRPr kumimoji="1" lang="en-IN" altLang="en-US" sz="3600" b="1" dirty="0">
                <a:solidFill>
                  <a:srgbClr val="252A85"/>
                </a:solidFill>
                <a:latin typeface="+mj-lt"/>
                <a:cs typeface="굴림" pitchFamily="50" charset="-127"/>
              </a:endParaRPr>
            </a:p>
          </p:txBody>
        </p:sp>
        <p:sp>
          <p:nvSpPr>
            <p:cNvPr id="11" name="Text Box 4"/>
            <p:cNvSpPr txBox="1">
              <a:spLocks noChangeArrowheads="1"/>
            </p:cNvSpPr>
            <p:nvPr/>
          </p:nvSpPr>
          <p:spPr bwMode="auto">
            <a:xfrm>
              <a:off x="3006462" y="707524"/>
              <a:ext cx="936104" cy="706813"/>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smtClean="0">
                  <a:solidFill>
                    <a:srgbClr val="252A85"/>
                  </a:solidFill>
                  <a:latin typeface="+mj-lt"/>
                  <a:ea typeface="Malgun Gothic" panose="020B0503020000020004" pitchFamily="50" charset="-127"/>
                  <a:cs typeface="굴림" pitchFamily="50" charset="-127"/>
                </a:rPr>
                <a:t>0</a:t>
              </a:r>
              <a:r>
                <a:rPr kumimoji="1" lang="en-IN" altLang="en-US" sz="4000" b="1" dirty="0" smtClean="0">
                  <a:solidFill>
                    <a:srgbClr val="252A85"/>
                  </a:solidFill>
                  <a:latin typeface="+mj-lt"/>
                  <a:ea typeface="Malgun Gothic" panose="020B0503020000020004" pitchFamily="50" charset="-127"/>
                  <a:cs typeface="굴림" pitchFamily="50" charset="-127"/>
                </a:rPr>
                <a:t>6</a:t>
              </a:r>
              <a:endParaRPr kumimoji="1" lang="en-IN" altLang="en-US" sz="4000" b="1" dirty="0" smtClean="0">
                <a:solidFill>
                  <a:srgbClr val="252A85"/>
                </a:solidFill>
                <a:latin typeface="+mj-lt"/>
                <a:ea typeface="Malgun Gothic" panose="020B0503020000020004" pitchFamily="50" charset="-127"/>
                <a:cs typeface="굴림" pitchFamily="50" charset="-127"/>
              </a:endParaRPr>
            </a:p>
          </p:txBody>
        </p:sp>
      </p:grpSp>
      <p:sp>
        <p:nvSpPr>
          <p:cNvPr id="3" name="Text Box 2"/>
          <p:cNvSpPr txBox="1"/>
          <p:nvPr/>
        </p:nvSpPr>
        <p:spPr>
          <a:xfrm>
            <a:off x="142240" y="1795145"/>
            <a:ext cx="11824335" cy="4892675"/>
          </a:xfrm>
          <a:prstGeom prst="rect">
            <a:avLst/>
          </a:prstGeom>
          <a:solidFill>
            <a:schemeClr val="bg1"/>
          </a:solidFill>
        </p:spPr>
        <p:txBody>
          <a:bodyPr wrap="square" rtlCol="0">
            <a:spAutoFit/>
          </a:bodyPr>
          <a:p>
            <a:r>
              <a:rPr lang="en-IN" altLang="en-US" sz="2400" b="1">
                <a:solidFill>
                  <a:schemeClr val="tx1"/>
                </a:solidFill>
                <a:effectLst>
                  <a:outerShdw blurRad="38100" dist="19050" dir="2700000" algn="tl" rotWithShape="0">
                    <a:schemeClr val="dk1">
                      <a:alpha val="40000"/>
                    </a:schemeClr>
                  </a:outerShdw>
                </a:effectLst>
                <a:sym typeface="+mn-ea"/>
              </a:rPr>
              <a:t>ARIMA Time Series Forcasting:  </a:t>
            </a:r>
            <a:r>
              <a:rPr lang="en-IN" altLang="en-US" sz="2400" i="1">
                <a:solidFill>
                  <a:schemeClr val="tx1"/>
                </a:solidFill>
                <a:effectLst>
                  <a:outerShdw blurRad="38100" dist="19050" dir="2700000" algn="tl" rotWithShape="0">
                    <a:schemeClr val="dk1">
                      <a:alpha val="40000"/>
                    </a:schemeClr>
                  </a:outerShdw>
                </a:effectLst>
                <a:sym typeface="+mn-ea"/>
              </a:rPr>
              <a:t>A popular and widely used statistical method for time </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i="1">
                <a:solidFill>
                  <a:schemeClr val="tx1"/>
                </a:solidFill>
                <a:effectLst>
                  <a:outerShdw blurRad="38100" dist="19050" dir="2700000" algn="tl" rotWithShape="0">
                    <a:schemeClr val="dk1">
                      <a:alpha val="40000"/>
                    </a:schemeClr>
                  </a:outerShdw>
                </a:effectLst>
                <a:sym typeface="+mn-ea"/>
              </a:rPr>
              <a:t>series forecasting is the </a:t>
            </a:r>
            <a:r>
              <a:rPr lang="en-IN" altLang="en-US" sz="2400" b="1" i="1">
                <a:solidFill>
                  <a:schemeClr val="tx1"/>
                </a:solidFill>
                <a:effectLst>
                  <a:outerShdw blurRad="38100" dist="19050" dir="2700000" algn="tl" rotWithShape="0">
                    <a:schemeClr val="dk1">
                      <a:alpha val="40000"/>
                    </a:schemeClr>
                  </a:outerShdw>
                </a:effectLst>
                <a:sym typeface="+mn-ea"/>
              </a:rPr>
              <a:t>ARIMA </a:t>
            </a:r>
            <a:r>
              <a:rPr lang="en-IN" altLang="en-US" sz="2400" i="1">
                <a:solidFill>
                  <a:schemeClr val="tx1"/>
                </a:solidFill>
                <a:effectLst>
                  <a:outerShdw blurRad="38100" dist="19050" dir="2700000" algn="tl" rotWithShape="0">
                    <a:schemeClr val="dk1">
                      <a:alpha val="40000"/>
                    </a:schemeClr>
                  </a:outerShdw>
                </a:effectLst>
                <a:sym typeface="+mn-ea"/>
              </a:rPr>
              <a:t>model</a:t>
            </a:r>
            <a:r>
              <a:rPr lang="en-IN" altLang="en-US" sz="2400" b="1" i="1">
                <a:solidFill>
                  <a:schemeClr val="tx1"/>
                </a:solidFill>
                <a:effectLst>
                  <a:outerShdw blurRad="38100" dist="19050" dir="2700000" algn="tl" rotWithShape="0">
                    <a:schemeClr val="dk1">
                      <a:alpha val="40000"/>
                    </a:schemeClr>
                  </a:outerShdw>
                </a:effectLst>
                <a:sym typeface="+mn-ea"/>
              </a:rPr>
              <a:t>. ARIMA</a:t>
            </a:r>
            <a:r>
              <a:rPr lang="en-IN" altLang="en-US" sz="2400" i="1">
                <a:solidFill>
                  <a:schemeClr val="tx1"/>
                </a:solidFill>
                <a:effectLst>
                  <a:outerShdw blurRad="38100" dist="19050" dir="2700000" algn="tl" rotWithShape="0">
                    <a:schemeClr val="dk1">
                      <a:alpha val="40000"/>
                    </a:schemeClr>
                  </a:outerShdw>
                </a:effectLst>
                <a:sym typeface="+mn-ea"/>
              </a:rPr>
              <a:t> is an acronym that stands for</a:t>
            </a:r>
            <a:r>
              <a:rPr lang="en-IN" altLang="en-US" sz="2400" b="1" i="1">
                <a:solidFill>
                  <a:schemeClr val="tx1"/>
                </a:solidFill>
                <a:effectLst>
                  <a:outerShdw blurRad="38100" dist="19050" dir="2700000" algn="tl" rotWithShape="0">
                    <a:schemeClr val="dk1">
                      <a:alpha val="40000"/>
                    </a:schemeClr>
                  </a:outerShdw>
                </a:effectLst>
                <a:sym typeface="+mn-ea"/>
              </a:rPr>
              <a:t> </a:t>
            </a:r>
            <a:endParaRPr lang="en-IN" altLang="en-US" sz="2400" b="1" i="1">
              <a:solidFill>
                <a:schemeClr val="tx1"/>
              </a:solidFill>
              <a:effectLst>
                <a:outerShdw blurRad="38100" dist="19050" dir="2700000" algn="tl" rotWithShape="0">
                  <a:schemeClr val="dk1">
                    <a:alpha val="40000"/>
                  </a:schemeClr>
                </a:outerShdw>
              </a:effectLst>
              <a:sym typeface="+mn-ea"/>
            </a:endParaRPr>
          </a:p>
          <a:p>
            <a:r>
              <a:rPr lang="en-IN" altLang="en-US" sz="2400" b="1" i="1">
                <a:solidFill>
                  <a:schemeClr val="tx1"/>
                </a:solidFill>
                <a:effectLst>
                  <a:outerShdw blurRad="38100" dist="19050" dir="2700000" algn="tl" rotWithShape="0">
                    <a:schemeClr val="dk1">
                      <a:alpha val="40000"/>
                    </a:schemeClr>
                  </a:outerShdw>
                </a:effectLst>
                <a:sym typeface="+mn-ea"/>
              </a:rPr>
              <a:t>AutoRegressive Integrated Moving Average. </a:t>
            </a:r>
            <a:r>
              <a:rPr lang="en-IN" altLang="en-US" sz="2400" i="1">
                <a:solidFill>
                  <a:schemeClr val="tx1"/>
                </a:solidFill>
                <a:effectLst>
                  <a:outerShdw blurRad="38100" dist="19050" dir="2700000" algn="tl" rotWithShape="0">
                    <a:schemeClr val="dk1">
                      <a:alpha val="40000"/>
                    </a:schemeClr>
                  </a:outerShdw>
                </a:effectLst>
                <a:sym typeface="+mn-ea"/>
              </a:rPr>
              <a:t>It is a class of model that captures a suite </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i="1">
                <a:solidFill>
                  <a:schemeClr val="tx1"/>
                </a:solidFill>
                <a:effectLst>
                  <a:outerShdw blurRad="38100" dist="19050" dir="2700000" algn="tl" rotWithShape="0">
                    <a:schemeClr val="dk1">
                      <a:alpha val="40000"/>
                    </a:schemeClr>
                  </a:outerShdw>
                </a:effectLst>
                <a:sym typeface="+mn-ea"/>
              </a:rPr>
              <a:t>of different standard temporal structures in time series data</a:t>
            </a:r>
            <a:r>
              <a:rPr lang="en-IN" altLang="en-US" sz="2400" b="1" i="1">
                <a:solidFill>
                  <a:schemeClr val="tx1"/>
                </a:solidFill>
                <a:effectLst>
                  <a:outerShdw blurRad="38100" dist="19050" dir="2700000" algn="tl" rotWithShape="0">
                    <a:schemeClr val="dk1">
                      <a:alpha val="40000"/>
                    </a:schemeClr>
                  </a:outerShdw>
                </a:effectLst>
                <a:sym typeface="+mn-ea"/>
              </a:rPr>
              <a:t>.</a:t>
            </a:r>
            <a:endParaRPr lang="en-IN" altLang="en-US" sz="2400" b="1" i="1">
              <a:solidFill>
                <a:schemeClr val="tx1"/>
              </a:solidFill>
              <a:effectLst>
                <a:outerShdw blurRad="38100" dist="19050" dir="2700000" algn="tl" rotWithShape="0">
                  <a:schemeClr val="dk1">
                    <a:alpha val="40000"/>
                  </a:schemeClr>
                </a:outerShdw>
              </a:effectLst>
              <a:sym typeface="+mn-ea"/>
            </a:endParaRPr>
          </a:p>
          <a:p>
            <a:r>
              <a:rPr lang="en-IN" altLang="en-US" sz="2400" b="1" i="1">
                <a:solidFill>
                  <a:schemeClr val="tx1"/>
                </a:solidFill>
                <a:effectLst>
                  <a:outerShdw blurRad="38100" dist="19050" dir="2700000" algn="tl" rotWithShape="0">
                    <a:schemeClr val="dk1">
                      <a:alpha val="40000"/>
                    </a:schemeClr>
                  </a:outerShdw>
                </a:effectLst>
                <a:sym typeface="+mn-ea"/>
              </a:rPr>
              <a:t>AR: Autoregression</a:t>
            </a:r>
            <a:r>
              <a:rPr lang="en-IN" altLang="en-US" sz="2400" i="1">
                <a:solidFill>
                  <a:schemeClr val="tx1"/>
                </a:solidFill>
                <a:effectLst>
                  <a:outerShdw blurRad="38100" dist="19050" dir="2700000" algn="tl" rotWithShape="0">
                    <a:schemeClr val="dk1">
                      <a:alpha val="40000"/>
                    </a:schemeClr>
                  </a:outerShdw>
                </a:effectLst>
                <a:sym typeface="+mn-ea"/>
              </a:rPr>
              <a:t>. A model that uses the dependent relationship between an observation and some number of lagged observations.</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b="1" i="1">
                <a:solidFill>
                  <a:schemeClr val="tx1"/>
                </a:solidFill>
                <a:effectLst>
                  <a:outerShdw blurRad="38100" dist="19050" dir="2700000" algn="tl" rotWithShape="0">
                    <a:schemeClr val="dk1">
                      <a:alpha val="40000"/>
                    </a:schemeClr>
                  </a:outerShdw>
                </a:effectLst>
                <a:sym typeface="+mn-ea"/>
              </a:rPr>
              <a:t>I: Integrated</a:t>
            </a:r>
            <a:r>
              <a:rPr lang="en-IN" altLang="en-US" sz="2400" i="1">
                <a:solidFill>
                  <a:schemeClr val="tx1"/>
                </a:solidFill>
                <a:effectLst>
                  <a:outerShdw blurRad="38100" dist="19050" dir="2700000" algn="tl" rotWithShape="0">
                    <a:schemeClr val="dk1">
                      <a:alpha val="40000"/>
                    </a:schemeClr>
                  </a:outerShdw>
                </a:effectLst>
                <a:sym typeface="+mn-ea"/>
              </a:rPr>
              <a:t>. The use of differencing of raw observations (e.g. subtracting an observation from an observation at the previous time step) in order to make the time series stationary.</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b="1" i="1">
                <a:solidFill>
                  <a:schemeClr val="tx1"/>
                </a:solidFill>
                <a:effectLst>
                  <a:outerShdw blurRad="38100" dist="19050" dir="2700000" algn="tl" rotWithShape="0">
                    <a:schemeClr val="dk1">
                      <a:alpha val="40000"/>
                    </a:schemeClr>
                  </a:outerShdw>
                </a:effectLst>
                <a:sym typeface="+mn-ea"/>
              </a:rPr>
              <a:t>MA: Moving Average</a:t>
            </a:r>
            <a:r>
              <a:rPr lang="en-IN" altLang="en-US" sz="2400" i="1">
                <a:solidFill>
                  <a:schemeClr val="tx1"/>
                </a:solidFill>
                <a:effectLst>
                  <a:outerShdw blurRad="38100" dist="19050" dir="2700000" algn="tl" rotWithShape="0">
                    <a:schemeClr val="dk1">
                      <a:alpha val="40000"/>
                    </a:schemeClr>
                  </a:outerShdw>
                </a:effectLst>
                <a:sym typeface="+mn-ea"/>
              </a:rPr>
              <a:t>. A model that uses the dependency between an observation and a residual error from a moving average model applied to lagged observations.</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b="1" i="1">
                <a:solidFill>
                  <a:schemeClr val="tx1"/>
                </a:solidFill>
                <a:effectLst>
                  <a:outerShdw blurRad="38100" dist="19050" dir="2700000" algn="tl" rotWithShape="0">
                    <a:schemeClr val="dk1">
                      <a:alpha val="40000"/>
                    </a:schemeClr>
                  </a:outerShdw>
                </a:effectLst>
                <a:sym typeface="+mn-ea"/>
              </a:rPr>
              <a:t>SARIMA for Time Series Forecasting:  </a:t>
            </a:r>
            <a:r>
              <a:rPr lang="en-IN" altLang="en-US" sz="2400" i="1">
                <a:solidFill>
                  <a:schemeClr val="tx1"/>
                </a:solidFill>
                <a:effectLst>
                  <a:outerShdw blurRad="38100" dist="19050" dir="2700000" algn="tl" rotWithShape="0">
                    <a:schemeClr val="dk1">
                      <a:alpha val="40000"/>
                    </a:schemeClr>
                  </a:outerShdw>
                </a:effectLst>
                <a:sym typeface="+mn-ea"/>
              </a:rPr>
              <a:t>An extension to</a:t>
            </a:r>
            <a:r>
              <a:rPr lang="en-IN" altLang="en-US" sz="2400" b="1" i="1">
                <a:solidFill>
                  <a:schemeClr val="tx1"/>
                </a:solidFill>
                <a:effectLst>
                  <a:outerShdw blurRad="38100" dist="19050" dir="2700000" algn="tl" rotWithShape="0">
                    <a:schemeClr val="dk1">
                      <a:alpha val="40000"/>
                    </a:schemeClr>
                  </a:outerShdw>
                </a:effectLst>
                <a:sym typeface="+mn-ea"/>
              </a:rPr>
              <a:t> ARIMA </a:t>
            </a:r>
            <a:r>
              <a:rPr lang="en-IN" altLang="en-US" sz="2400" i="1">
                <a:solidFill>
                  <a:schemeClr val="tx1"/>
                </a:solidFill>
                <a:effectLst>
                  <a:outerShdw blurRad="38100" dist="19050" dir="2700000" algn="tl" rotWithShape="0">
                    <a:schemeClr val="dk1">
                      <a:alpha val="40000"/>
                    </a:schemeClr>
                  </a:outerShdw>
                </a:effectLst>
                <a:sym typeface="+mn-ea"/>
              </a:rPr>
              <a:t>that supports the direct</a:t>
            </a:r>
            <a:endParaRPr lang="en-IN" altLang="en-US" sz="2400" i="1">
              <a:solidFill>
                <a:schemeClr val="tx1"/>
              </a:solidFill>
              <a:effectLst>
                <a:outerShdw blurRad="38100" dist="19050" dir="2700000" algn="tl" rotWithShape="0">
                  <a:schemeClr val="dk1">
                    <a:alpha val="40000"/>
                  </a:schemeClr>
                </a:outerShdw>
              </a:effectLst>
              <a:sym typeface="+mn-ea"/>
            </a:endParaRPr>
          </a:p>
          <a:p>
            <a:r>
              <a:rPr lang="en-IN" altLang="en-US" sz="2400" i="1">
                <a:solidFill>
                  <a:schemeClr val="tx1"/>
                </a:solidFill>
                <a:effectLst>
                  <a:outerShdw blurRad="38100" dist="19050" dir="2700000" algn="tl" rotWithShape="0">
                    <a:schemeClr val="dk1">
                      <a:alpha val="40000"/>
                    </a:schemeClr>
                  </a:outerShdw>
                </a:effectLst>
                <a:sym typeface="+mn-ea"/>
              </a:rPr>
              <a:t>modeling of the</a:t>
            </a:r>
            <a:r>
              <a:rPr lang="en-IN" altLang="en-US" sz="2400" b="1" i="1">
                <a:solidFill>
                  <a:schemeClr val="tx1"/>
                </a:solidFill>
                <a:effectLst>
                  <a:outerShdw blurRad="38100" dist="19050" dir="2700000" algn="tl" rotWithShape="0">
                    <a:schemeClr val="dk1">
                      <a:alpha val="40000"/>
                    </a:schemeClr>
                  </a:outerShdw>
                </a:effectLst>
                <a:sym typeface="+mn-ea"/>
              </a:rPr>
              <a:t> seasonal component </a:t>
            </a:r>
            <a:r>
              <a:rPr lang="en-IN" altLang="en-US" sz="2400" i="1">
                <a:solidFill>
                  <a:schemeClr val="tx1"/>
                </a:solidFill>
                <a:effectLst>
                  <a:outerShdw blurRad="38100" dist="19050" dir="2700000" algn="tl" rotWithShape="0">
                    <a:schemeClr val="dk1">
                      <a:alpha val="40000"/>
                    </a:schemeClr>
                  </a:outerShdw>
                </a:effectLst>
                <a:sym typeface="+mn-ea"/>
              </a:rPr>
              <a:t>of the series is called </a:t>
            </a:r>
            <a:r>
              <a:rPr lang="en-IN" altLang="en-US" sz="2400" b="1" i="1">
                <a:solidFill>
                  <a:schemeClr val="tx1"/>
                </a:solidFill>
                <a:effectLst>
                  <a:outerShdw blurRad="38100" dist="19050" dir="2700000" algn="tl" rotWithShape="0">
                    <a:schemeClr val="dk1">
                      <a:alpha val="40000"/>
                    </a:schemeClr>
                  </a:outerShdw>
                </a:effectLst>
                <a:sym typeface="+mn-ea"/>
              </a:rPr>
              <a:t>SARIMA. </a:t>
            </a:r>
            <a:endParaRPr lang="en-IN" altLang="en-US" sz="2400" b="1" i="1">
              <a:solidFill>
                <a:schemeClr val="tx1"/>
              </a:solidFill>
              <a:effectLst>
                <a:outerShdw blurRad="38100" dist="19050" dir="2700000" algn="tl" rotWithShape="0">
                  <a:schemeClr val="dk1">
                    <a:alpha val="40000"/>
                  </a:schemeClr>
                </a:outerShdw>
              </a:effectLst>
            </a:endParaRPr>
          </a:p>
          <a:p>
            <a:endParaRPr lang="en-IN" altLang="en-US" sz="2400" b="1" i="1">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7359</Words>
  <Application>WPS Presentation</Application>
  <PresentationFormat>사용자 지정</PresentationFormat>
  <Paragraphs>186</Paragraphs>
  <Slides>17</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Malgun Gothic</vt:lpstr>
      <vt:lpstr>굴림체</vt:lpstr>
      <vt:lpstr>Noto Sans</vt:lpstr>
      <vt:lpstr>Yu Gothic UI</vt:lpstr>
      <vt:lpstr>굴림</vt:lpstr>
      <vt:lpstr>MS UI Gothic</vt:lpstr>
      <vt:lpstr>Calibri</vt:lpstr>
      <vt:lpstr>Microsoft YaHei</vt:lpstr>
      <vt:lpstr>Arial Unicode MS</vt:lpstr>
      <vt:lpstr>Calibri Light</vt:lpstr>
      <vt:lpstr>Office 테마</vt:lpstr>
      <vt:lpstr>CRIME ANALYSIS AND  PREDICTION</vt:lpstr>
      <vt:lpstr>PowerPoint 演示文稿</vt:lpstr>
      <vt:lpstr>01 Why crims should be predicted? (Introduction)</vt:lpstr>
      <vt:lpstr>PowerPoint 演示文稿</vt:lpstr>
      <vt:lpstr>03 Use of Dataset</vt:lpstr>
      <vt:lpstr>04 Data Pre-Processing</vt:lpstr>
      <vt:lpstr>PowerPoint 演示文稿</vt:lpstr>
      <vt:lpstr>PowerPoint 演示文稿</vt:lpstr>
      <vt:lpstr>PowerPoint 演示文稿</vt:lpstr>
      <vt:lpstr>PowerPoint 演示文稿</vt:lpstr>
      <vt:lpstr>PowerPoint 演示文稿</vt:lpstr>
      <vt:lpstr>07 Classification</vt:lpstr>
      <vt:lpstr>08 Clustering</vt:lpstr>
      <vt:lpstr>PowerPoint 演示文稿</vt:lpstr>
      <vt:lpstr>PowerPoint 演示文稿</vt:lpstr>
      <vt:lpstr>Conclusion and Future Work</vt:lpstr>
      <vt:lpstr>THANK YOU</vt:lpstr>
    </vt:vector>
  </TitlesOfParts>
  <Company>YESFORM Co.,Ltd.</Company>
  <LinksUpToDate>false</LinksUpToDate>
  <SharedDoc>false</SharedDoc>
  <HyperlinksChanged>false</HyperlinksChanged>
  <AppVersion>14.0000</AppVersion>
  <Manager>Slide Members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AND  PREDICTION</dc:title>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dc:subject>Powerpoint Templates , Diagram, Chart, Google slides, Keynote</dc:subject>
  <cp:category>www.slidemembers.com</cp:category>
  <cp:lastModifiedBy>Arpan Roy Chowdhury</cp:lastModifiedBy>
  <cp:revision>15</cp:revision>
  <dcterms:created xsi:type="dcterms:W3CDTF">2020-12-02T15:52:00Z</dcterms:created>
  <dcterms:modified xsi:type="dcterms:W3CDTF">2020-12-04T13:48:26Z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